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customXml/itemProps1.xml" ContentType="application/vnd.openxmlformats-officedocument.customXmlProperties+xml"/>
  <Default Extension="rels" ContentType="application/vnd.openxmlformats-package.relationships+xml"/>
  <Override PartName="/ppt/slides/slide5.xml" ContentType="application/vnd.openxmlformats-officedocument.presentationml.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docProps/app.xml" ContentType="application/vnd.openxmlformats-officedocument.extended-properties+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customXml/itemProps2.xml" ContentType="application/vnd.openxmlformats-officedocument.customXmlProperties+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16.xml" ContentType="application/vnd.openxmlformats-officedocument.presentationml.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2" r:id="rId4"/>
  </p:sldMasterIdLst>
  <p:notesMasterIdLst>
    <p:notesMasterId r:id="rId21"/>
  </p:notesMasterIdLst>
  <p:handoutMasterIdLst>
    <p:handoutMasterId r:id="rId22"/>
  </p:handoutMasterIdLst>
  <p:sldIdLst>
    <p:sldId id="275" r:id="rId5"/>
    <p:sldId id="276" r:id="rId6"/>
    <p:sldId id="292" r:id="rId7"/>
    <p:sldId id="294" r:id="rId8"/>
    <p:sldId id="295" r:id="rId9"/>
    <p:sldId id="302" r:id="rId10"/>
    <p:sldId id="305" r:id="rId11"/>
    <p:sldId id="306" r:id="rId12"/>
    <p:sldId id="307" r:id="rId13"/>
    <p:sldId id="296" r:id="rId14"/>
    <p:sldId id="290" r:id="rId15"/>
    <p:sldId id="298" r:id="rId16"/>
    <p:sldId id="304" r:id="rId17"/>
    <p:sldId id="299" r:id="rId18"/>
    <p:sldId id="300" r:id="rId19"/>
    <p:sldId id="308" r:id="rId20"/>
  </p:sldIdLst>
  <p:sldSz cx="9144000" cy="5715000" type="screen16x10"/>
  <p:notesSz cx="6934200" cy="9220200"/>
  <p:defaultTextStyle>
    <a:defPPr>
      <a:defRPr lang="en-US"/>
    </a:defPPr>
    <a:lvl1pPr algn="ctr" rtl="0" eaLnBrk="0" fontAlgn="base" hangingPunct="0">
      <a:spcBef>
        <a:spcPct val="50000"/>
      </a:spcBef>
      <a:spcAft>
        <a:spcPct val="0"/>
      </a:spcAft>
      <a:defRPr sz="2400" kern="1200">
        <a:solidFill>
          <a:srgbClr val="CCCCCC"/>
        </a:solidFill>
        <a:latin typeface="Verdana" pitchFamily="-111" charset="0"/>
        <a:ea typeface="Arial" pitchFamily="-111" charset="-52"/>
        <a:cs typeface="Arial" pitchFamily="-111" charset="-52"/>
      </a:defRPr>
    </a:lvl1pPr>
    <a:lvl2pPr marL="457200" algn="ctr" rtl="0" eaLnBrk="0" fontAlgn="base" hangingPunct="0">
      <a:spcBef>
        <a:spcPct val="50000"/>
      </a:spcBef>
      <a:spcAft>
        <a:spcPct val="0"/>
      </a:spcAft>
      <a:defRPr sz="2400" kern="1200">
        <a:solidFill>
          <a:srgbClr val="CCCCCC"/>
        </a:solidFill>
        <a:latin typeface="Verdana" pitchFamily="-111" charset="0"/>
        <a:ea typeface="Arial" pitchFamily="-111" charset="-52"/>
        <a:cs typeface="Arial" pitchFamily="-111" charset="-52"/>
      </a:defRPr>
    </a:lvl2pPr>
    <a:lvl3pPr marL="914400" algn="ctr" rtl="0" eaLnBrk="0" fontAlgn="base" hangingPunct="0">
      <a:spcBef>
        <a:spcPct val="50000"/>
      </a:spcBef>
      <a:spcAft>
        <a:spcPct val="0"/>
      </a:spcAft>
      <a:defRPr sz="2400" kern="1200">
        <a:solidFill>
          <a:srgbClr val="CCCCCC"/>
        </a:solidFill>
        <a:latin typeface="Verdana" pitchFamily="-111" charset="0"/>
        <a:ea typeface="Arial" pitchFamily="-111" charset="-52"/>
        <a:cs typeface="Arial" pitchFamily="-111" charset="-52"/>
      </a:defRPr>
    </a:lvl3pPr>
    <a:lvl4pPr marL="1371600" algn="ctr" rtl="0" eaLnBrk="0" fontAlgn="base" hangingPunct="0">
      <a:spcBef>
        <a:spcPct val="50000"/>
      </a:spcBef>
      <a:spcAft>
        <a:spcPct val="0"/>
      </a:spcAft>
      <a:defRPr sz="2400" kern="1200">
        <a:solidFill>
          <a:srgbClr val="CCCCCC"/>
        </a:solidFill>
        <a:latin typeface="Verdana" pitchFamily="-111" charset="0"/>
        <a:ea typeface="Arial" pitchFamily="-111" charset="-52"/>
        <a:cs typeface="Arial" pitchFamily="-111" charset="-52"/>
      </a:defRPr>
    </a:lvl4pPr>
    <a:lvl5pPr marL="1828800" algn="ctr" rtl="0" eaLnBrk="0" fontAlgn="base" hangingPunct="0">
      <a:spcBef>
        <a:spcPct val="50000"/>
      </a:spcBef>
      <a:spcAft>
        <a:spcPct val="0"/>
      </a:spcAft>
      <a:defRPr sz="2400" kern="1200">
        <a:solidFill>
          <a:srgbClr val="CCCCCC"/>
        </a:solidFill>
        <a:latin typeface="Verdana" pitchFamily="-111" charset="0"/>
        <a:ea typeface="Arial" pitchFamily="-111" charset="-52"/>
        <a:cs typeface="Arial" pitchFamily="-111" charset="-52"/>
      </a:defRPr>
    </a:lvl5pPr>
    <a:lvl6pPr marL="2286000" algn="l" defTabSz="457200" rtl="0" eaLnBrk="1" latinLnBrk="0" hangingPunct="1">
      <a:defRPr sz="2400" kern="1200">
        <a:solidFill>
          <a:srgbClr val="CCCCCC"/>
        </a:solidFill>
        <a:latin typeface="Verdana" pitchFamily="-111" charset="0"/>
        <a:ea typeface="Arial" pitchFamily="-111" charset="-52"/>
        <a:cs typeface="Arial" pitchFamily="-111" charset="-52"/>
      </a:defRPr>
    </a:lvl6pPr>
    <a:lvl7pPr marL="2743200" algn="l" defTabSz="457200" rtl="0" eaLnBrk="1" latinLnBrk="0" hangingPunct="1">
      <a:defRPr sz="2400" kern="1200">
        <a:solidFill>
          <a:srgbClr val="CCCCCC"/>
        </a:solidFill>
        <a:latin typeface="Verdana" pitchFamily="-111" charset="0"/>
        <a:ea typeface="Arial" pitchFamily="-111" charset="-52"/>
        <a:cs typeface="Arial" pitchFamily="-111" charset="-52"/>
      </a:defRPr>
    </a:lvl7pPr>
    <a:lvl8pPr marL="3200400" algn="l" defTabSz="457200" rtl="0" eaLnBrk="1" latinLnBrk="0" hangingPunct="1">
      <a:defRPr sz="2400" kern="1200">
        <a:solidFill>
          <a:srgbClr val="CCCCCC"/>
        </a:solidFill>
        <a:latin typeface="Verdana" pitchFamily="-111" charset="0"/>
        <a:ea typeface="Arial" pitchFamily="-111" charset="-52"/>
        <a:cs typeface="Arial" pitchFamily="-111" charset="-52"/>
      </a:defRPr>
    </a:lvl8pPr>
    <a:lvl9pPr marL="3657600" algn="l" defTabSz="457200" rtl="0" eaLnBrk="1" latinLnBrk="0" hangingPunct="1">
      <a:defRPr sz="2400" kern="1200">
        <a:solidFill>
          <a:srgbClr val="CCCCCC"/>
        </a:solidFill>
        <a:latin typeface="Verdana" pitchFamily="-111" charset="0"/>
        <a:ea typeface="Arial" pitchFamily="-111" charset="-52"/>
        <a:cs typeface="Arial" pitchFamily="-111" charset="-52"/>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C2577"/>
    <a:srgbClr val="FA00A1"/>
    <a:srgbClr val="81017E"/>
    <a:srgbClr val="FFFCFF"/>
    <a:srgbClr val="FCFFFF"/>
    <a:srgbClr val="FFFFFC"/>
    <a:srgbClr val="FFFFFD"/>
    <a:srgbClr val="FFFDFF"/>
    <a:srgbClr val="FDFFFF"/>
    <a:srgbClr val="FFFF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2873" autoAdjust="0"/>
    <p:restoredTop sz="94622" autoAdjust="0"/>
  </p:normalViewPr>
  <p:slideViewPr>
    <p:cSldViewPr showGuides="1">
      <p:cViewPr varScale="1">
        <p:scale>
          <a:sx n="106" d="100"/>
          <a:sy n="106" d="100"/>
        </p:scale>
        <p:origin x="-528" y="-104"/>
      </p:cViewPr>
      <p:guideLst>
        <p:guide orient="horz" pos="3725"/>
        <p:guide pos="252"/>
        <p:guide pos="37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F0D6E04C-261E-9A4B-87FA-9E0A5C547B79}" type="datetimeFigureOut">
              <a:rPr lang="en-US" smtClean="0"/>
              <a:pPr/>
              <a:t>6/27/11</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86D196CD-80A8-F445-AD79-F2399E701BD0}"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l" eaLnBrk="1" hangingPunct="1">
              <a:spcBef>
                <a:spcPct val="0"/>
              </a:spcBef>
              <a:defRPr sz="1200">
                <a:solidFill>
                  <a:schemeClr val="tx1"/>
                </a:solidFill>
                <a:latin typeface="Arial" pitchFamily="-111" charset="-52"/>
              </a:defRPr>
            </a:lvl1pPr>
          </a:lstStyle>
          <a:p>
            <a:endParaRPr lang="en-US"/>
          </a:p>
        </p:txBody>
      </p:sp>
      <p:sp>
        <p:nvSpPr>
          <p:cNvPr id="4099" name="Rectangle 3"/>
          <p:cNvSpPr>
            <a:spLocks noGrp="1" noChangeArrowheads="1"/>
          </p:cNvSpPr>
          <p:nvPr>
            <p:ph type="dt" idx="1"/>
          </p:nvPr>
        </p:nvSpPr>
        <p:spPr bwMode="auto">
          <a:xfrm>
            <a:off x="3927775" y="0"/>
            <a:ext cx="3004820" cy="46101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eaLnBrk="1" hangingPunct="1">
              <a:spcBef>
                <a:spcPct val="0"/>
              </a:spcBef>
              <a:defRPr sz="1200">
                <a:solidFill>
                  <a:schemeClr val="tx1"/>
                </a:solidFill>
                <a:latin typeface="Arial" pitchFamily="-111" charset="-52"/>
              </a:defRPr>
            </a:lvl1pPr>
          </a:lstStyle>
          <a:p>
            <a:endParaRPr lang="en-US"/>
          </a:p>
        </p:txBody>
      </p:sp>
      <p:sp>
        <p:nvSpPr>
          <p:cNvPr id="4100" name="Rectangle 4"/>
          <p:cNvSpPr>
            <a:spLocks noGrp="1" noRot="1" noChangeAspect="1" noChangeArrowheads="1" noTextEdit="1"/>
          </p:cNvSpPr>
          <p:nvPr>
            <p:ph type="sldImg" idx="2"/>
          </p:nvPr>
        </p:nvSpPr>
        <p:spPr bwMode="auto">
          <a:xfrm>
            <a:off x="701675" y="692150"/>
            <a:ext cx="5530850" cy="345757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93420" y="4379595"/>
            <a:ext cx="5547360" cy="414909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7575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l" eaLnBrk="1" hangingPunct="1">
              <a:spcBef>
                <a:spcPct val="0"/>
              </a:spcBef>
              <a:defRPr sz="1200">
                <a:solidFill>
                  <a:schemeClr val="tx1"/>
                </a:solidFill>
                <a:latin typeface="Arial" pitchFamily="-111" charset="-52"/>
              </a:defRPr>
            </a:lvl1pPr>
          </a:lstStyle>
          <a:p>
            <a:endParaRPr lang="en-US"/>
          </a:p>
        </p:txBody>
      </p:sp>
      <p:sp>
        <p:nvSpPr>
          <p:cNvPr id="4103" name="Rectangle 7"/>
          <p:cNvSpPr>
            <a:spLocks noGrp="1" noChangeArrowheads="1"/>
          </p:cNvSpPr>
          <p:nvPr>
            <p:ph type="sldNum" sz="quarter" idx="5"/>
          </p:nvPr>
        </p:nvSpPr>
        <p:spPr bwMode="auto">
          <a:xfrm>
            <a:off x="3927775" y="8757590"/>
            <a:ext cx="3004820" cy="46101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eaLnBrk="1" hangingPunct="1">
              <a:spcBef>
                <a:spcPct val="0"/>
              </a:spcBef>
              <a:defRPr sz="1200">
                <a:solidFill>
                  <a:schemeClr val="tx1"/>
                </a:solidFill>
                <a:latin typeface="Arial" pitchFamily="-111" charset="-52"/>
              </a:defRPr>
            </a:lvl1pPr>
          </a:lstStyle>
          <a:p>
            <a:fld id="{A3AD1AF0-EF42-6547-B48F-38F182FBCF9C}"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111" charset="-52"/>
        <a:ea typeface="+mn-ea"/>
        <a:cs typeface="+mn-cs"/>
      </a:defRPr>
    </a:lvl1pPr>
    <a:lvl2pPr marL="457200" algn="l" rtl="0" fontAlgn="base">
      <a:spcBef>
        <a:spcPct val="30000"/>
      </a:spcBef>
      <a:spcAft>
        <a:spcPct val="0"/>
      </a:spcAft>
      <a:defRPr sz="1200" kern="1200">
        <a:solidFill>
          <a:schemeClr val="tx1"/>
        </a:solidFill>
        <a:latin typeface="Arial" pitchFamily="-111" charset="-52"/>
        <a:ea typeface="ＭＳ Ｐゴシック" pitchFamily="-111" charset="-128"/>
        <a:cs typeface="+mn-cs"/>
      </a:defRPr>
    </a:lvl2pPr>
    <a:lvl3pPr marL="914400" algn="l" rtl="0" fontAlgn="base">
      <a:spcBef>
        <a:spcPct val="30000"/>
      </a:spcBef>
      <a:spcAft>
        <a:spcPct val="0"/>
      </a:spcAft>
      <a:defRPr sz="1200" kern="1200">
        <a:solidFill>
          <a:schemeClr val="tx1"/>
        </a:solidFill>
        <a:latin typeface="Arial" pitchFamily="-111" charset="-52"/>
        <a:ea typeface="ＭＳ Ｐゴシック" pitchFamily="-111" charset="-128"/>
        <a:cs typeface="+mn-cs"/>
      </a:defRPr>
    </a:lvl3pPr>
    <a:lvl4pPr marL="1371600" algn="l" rtl="0" fontAlgn="base">
      <a:spcBef>
        <a:spcPct val="30000"/>
      </a:spcBef>
      <a:spcAft>
        <a:spcPct val="0"/>
      </a:spcAft>
      <a:defRPr sz="1200" kern="1200">
        <a:solidFill>
          <a:schemeClr val="tx1"/>
        </a:solidFill>
        <a:latin typeface="Arial" pitchFamily="-111" charset="-52"/>
        <a:ea typeface="ＭＳ Ｐゴシック" pitchFamily="-111" charset="-128"/>
        <a:cs typeface="+mn-cs"/>
      </a:defRPr>
    </a:lvl4pPr>
    <a:lvl5pPr marL="1828800" algn="l" rtl="0" fontAlgn="base">
      <a:spcBef>
        <a:spcPct val="30000"/>
      </a:spcBef>
      <a:spcAft>
        <a:spcPct val="0"/>
      </a:spcAft>
      <a:defRPr sz="1200" kern="1200">
        <a:solidFill>
          <a:schemeClr val="tx1"/>
        </a:solidFill>
        <a:latin typeface="Arial" pitchFamily="-111" charset="-52"/>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92150"/>
            <a:ext cx="553085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AD1AF0-EF42-6547-B48F-38F182FBCF9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AD1AF0-EF42-6547-B48F-38F182FBCF9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AD1AF0-EF42-6547-B48F-38F182FBCF9C}"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dirty="0" smtClean="0"/>
              <a:t>‘a’ – Customer is activated/upgraded/changed equipment/price plan in the front end systems and information is sent to TLG.</a:t>
            </a:r>
          </a:p>
          <a:p>
            <a:pPr>
              <a:defRPr/>
            </a:pPr>
            <a:r>
              <a:rPr lang="en-US" dirty="0" smtClean="0"/>
              <a:t>‘b’ – send transaction information to EDP to print on the customer’s CSS</a:t>
            </a:r>
          </a:p>
          <a:p>
            <a:pPr>
              <a:defRPr/>
            </a:pPr>
            <a:r>
              <a:rPr lang="en-US" dirty="0" smtClean="0"/>
              <a:t>‘c’ – Send the transaction details to Switch control for provisioning.</a:t>
            </a:r>
          </a:p>
          <a:p>
            <a:pPr fontAlgn="auto">
              <a:spcBef>
                <a:spcPts val="0"/>
              </a:spcBef>
              <a:spcAft>
                <a:spcPts val="0"/>
              </a:spcAft>
              <a:defRPr/>
            </a:pPr>
            <a:r>
              <a:rPr lang="en-US" dirty="0" smtClean="0"/>
              <a:t>‘d’ – Update the Subscriber ID, CTN, Speed Tier Policy, payment type (prepaid/post paid), data allowance, effective date of the rate plan to Balance manager before customer is provisioned on the network.</a:t>
            </a:r>
          </a:p>
          <a:p>
            <a:pPr fontAlgn="auto">
              <a:spcBef>
                <a:spcPts val="0"/>
              </a:spcBef>
              <a:spcAft>
                <a:spcPts val="0"/>
              </a:spcAft>
              <a:defRPr/>
            </a:pPr>
            <a:r>
              <a:rPr lang="en-US" dirty="0" smtClean="0"/>
              <a:t>‘e’ – Update subscriber’s profile, Subscriber ID, Speed Tier Plan identifier, DPS Indicator to MIND</a:t>
            </a:r>
          </a:p>
          <a:p>
            <a:pPr fontAlgn="auto">
              <a:spcBef>
                <a:spcPts val="0"/>
              </a:spcBef>
              <a:spcAft>
                <a:spcPts val="0"/>
              </a:spcAft>
              <a:defRPr/>
            </a:pPr>
            <a:r>
              <a:rPr lang="en-US" dirty="0" smtClean="0"/>
              <a:t>‘f’ -  Provision APN_COS, IMSI and Speed Tier Identifier to the network elements HSS and HLR </a:t>
            </a:r>
          </a:p>
          <a:p>
            <a:pPr fontAlgn="auto">
              <a:spcBef>
                <a:spcPts val="0"/>
              </a:spcBef>
              <a:spcAft>
                <a:spcPts val="0"/>
              </a:spcAft>
              <a:defRPr/>
            </a:pPr>
            <a:r>
              <a:rPr lang="en-US" dirty="0" smtClean="0"/>
              <a:t>‘g’ – Enable UICC-F SIM to 3G or 4G capable on the device</a:t>
            </a:r>
          </a:p>
          <a:p>
            <a:pPr fontAlgn="auto">
              <a:spcBef>
                <a:spcPts val="0"/>
              </a:spcBef>
              <a:spcAft>
                <a:spcPts val="0"/>
              </a:spcAft>
              <a:defRPr/>
            </a:pPr>
            <a:r>
              <a:rPr lang="en-US" dirty="0" smtClean="0"/>
              <a:t>‘h’ – PCRF queries MIND for subscriber policy association</a:t>
            </a:r>
          </a:p>
          <a:p>
            <a:pPr fontAlgn="auto">
              <a:spcBef>
                <a:spcPts val="0"/>
              </a:spcBef>
              <a:spcAft>
                <a:spcPts val="0"/>
              </a:spcAft>
              <a:defRPr/>
            </a:pPr>
            <a:r>
              <a:rPr lang="en-US" dirty="0" smtClean="0"/>
              <a:t>‘I’ – New interface (</a:t>
            </a:r>
            <a:r>
              <a:rPr lang="en-US" dirty="0" err="1" smtClean="0"/>
              <a:t>Sy</a:t>
            </a:r>
            <a:r>
              <a:rPr lang="en-US" dirty="0" smtClean="0"/>
              <a:t>) between PCRF and Balance manager which acts as real time bearer for usage and control.</a:t>
            </a:r>
          </a:p>
          <a:p>
            <a:pPr fontAlgn="auto">
              <a:spcBef>
                <a:spcPts val="0"/>
              </a:spcBef>
              <a:spcAft>
                <a:spcPts val="0"/>
              </a:spcAft>
              <a:defRPr/>
            </a:pPr>
            <a:r>
              <a:rPr lang="en-US" dirty="0" smtClean="0"/>
              <a:t>‘j’ – Fusion works send the SGSN address to PLMN-Id mapping. Fusion works send the usage to Enabler for rating.</a:t>
            </a:r>
          </a:p>
          <a:p>
            <a:pPr fontAlgn="auto">
              <a:spcBef>
                <a:spcPts val="0"/>
              </a:spcBef>
              <a:spcAft>
                <a:spcPts val="0"/>
              </a:spcAft>
              <a:defRPr/>
            </a:pPr>
            <a:r>
              <a:rPr lang="en-US" dirty="0" smtClean="0"/>
              <a:t>‘k’ –  Provide the viewing of the real time usage though CSI from Balance Manager to front end and self service apps.</a:t>
            </a:r>
          </a:p>
          <a:p>
            <a:pPr fontAlgn="auto">
              <a:spcBef>
                <a:spcPts val="0"/>
              </a:spcBef>
              <a:spcAft>
                <a:spcPts val="0"/>
              </a:spcAft>
              <a:defRPr/>
            </a:pPr>
            <a:r>
              <a:rPr lang="en-US" dirty="0" smtClean="0"/>
              <a:t>‘l’ – PCRF provides service data flow detection, QoS, gating, flow based charging to PCEF.</a:t>
            </a:r>
          </a:p>
          <a:p>
            <a:pPr fontAlgn="auto">
              <a:spcBef>
                <a:spcPts val="0"/>
              </a:spcBef>
              <a:spcAft>
                <a:spcPts val="0"/>
              </a:spcAft>
              <a:defRPr/>
            </a:pPr>
            <a:r>
              <a:rPr lang="en-US" dirty="0" smtClean="0"/>
              <a:t>‘m’ – Balance manager sends usage events for the notifications and treatment to DUCS via Atlas.</a:t>
            </a:r>
          </a:p>
          <a:p>
            <a:pPr fontAlgn="auto">
              <a:spcBef>
                <a:spcPts val="0"/>
              </a:spcBef>
              <a:spcAft>
                <a:spcPts val="0"/>
              </a:spcAft>
              <a:defRPr/>
            </a:pPr>
            <a:r>
              <a:rPr lang="en-US" dirty="0" smtClean="0"/>
              <a:t>‘n’ – Send the customer’s post mediated usage event charging data to Enabler.</a:t>
            </a:r>
          </a:p>
          <a:p>
            <a:pPr fontAlgn="auto">
              <a:spcBef>
                <a:spcPts val="0"/>
              </a:spcBef>
              <a:spcAft>
                <a:spcPts val="0"/>
              </a:spcAft>
              <a:defRPr/>
            </a:pPr>
            <a:r>
              <a:rPr lang="en-US" dirty="0" smtClean="0"/>
              <a:t>‘o’ – Send Email notification to customer about the usage limits, suggestion to buy top ups or upgrade and any throttling message via EDD and EGS</a:t>
            </a:r>
          </a:p>
          <a:p>
            <a:pPr fontAlgn="auto">
              <a:spcBef>
                <a:spcPts val="0"/>
              </a:spcBef>
              <a:spcAft>
                <a:spcPts val="0"/>
              </a:spcAft>
              <a:defRPr/>
            </a:pPr>
            <a:r>
              <a:rPr lang="en-US" dirty="0" smtClean="0"/>
              <a:t>‘p’ – Send SMS to customer about the usage notification via SMPP listener.</a:t>
            </a:r>
          </a:p>
          <a:p>
            <a:pPr fontAlgn="auto">
              <a:spcBef>
                <a:spcPts val="0"/>
              </a:spcBef>
              <a:spcAft>
                <a:spcPts val="0"/>
              </a:spcAft>
              <a:defRPr/>
            </a:pPr>
            <a:r>
              <a:rPr lang="en-US" dirty="0" smtClean="0"/>
              <a:t>‘q’ – Send the real time data usage summary to front end apps via CSI.</a:t>
            </a:r>
          </a:p>
          <a:p>
            <a:pPr fontAlgn="auto">
              <a:spcBef>
                <a:spcPts val="0"/>
              </a:spcBef>
              <a:spcAft>
                <a:spcPts val="0"/>
              </a:spcAft>
              <a:defRPr/>
            </a:pPr>
            <a:r>
              <a:rPr lang="en-US" dirty="0" smtClean="0"/>
              <a:t>‘r’ – Send the notification latency information to eCDW to be loaded to tables.</a:t>
            </a:r>
          </a:p>
          <a:p>
            <a:pPr fontAlgn="auto">
              <a:spcBef>
                <a:spcPts val="0"/>
              </a:spcBef>
              <a:spcAft>
                <a:spcPts val="0"/>
              </a:spcAft>
              <a:defRPr/>
            </a:pPr>
            <a:r>
              <a:rPr lang="en-US" dirty="0" smtClean="0"/>
              <a:t>-’s’ – Send the latency report information to generate a report in BO.</a:t>
            </a:r>
          </a:p>
          <a:p>
            <a:pPr fontAlgn="auto">
              <a:spcBef>
                <a:spcPts val="0"/>
              </a:spcBef>
              <a:spcAft>
                <a:spcPts val="0"/>
              </a:spcAft>
              <a:defRPr/>
            </a:pPr>
            <a:r>
              <a:rPr lang="en-US" dirty="0" smtClean="0"/>
              <a:t>‘t’ – get the customer solicitation information to send the notifications via SMS/Email.</a:t>
            </a:r>
          </a:p>
          <a:p>
            <a:pPr fontAlgn="auto">
              <a:spcBef>
                <a:spcPts val="0"/>
              </a:spcBef>
              <a:spcAft>
                <a:spcPts val="0"/>
              </a:spcAft>
              <a:defRPr/>
            </a:pPr>
            <a:r>
              <a:rPr lang="en-US" dirty="0" smtClean="0"/>
              <a:t>‘u’ – get the new speed tier plans information for IRU and CRU customers from CPC catalog.</a:t>
            </a:r>
          </a:p>
          <a:p>
            <a:pPr fontAlgn="auto">
              <a:spcBef>
                <a:spcPts val="0"/>
              </a:spcBef>
              <a:spcAft>
                <a:spcPts val="0"/>
              </a:spcAft>
              <a:defRPr/>
            </a:pPr>
            <a:r>
              <a:rPr lang="en-US" dirty="0" smtClean="0"/>
              <a:t>‘v’ – update TLG with the new speed up Socs added from self service portals thru Balance manager.</a:t>
            </a:r>
          </a:p>
          <a:p>
            <a:pPr fontAlgn="auto">
              <a:spcBef>
                <a:spcPts val="0"/>
              </a:spcBef>
              <a:spcAft>
                <a:spcPts val="0"/>
              </a:spcAft>
              <a:defRPr/>
            </a:pPr>
            <a:r>
              <a:rPr lang="en-US" dirty="0" smtClean="0"/>
              <a:t>‘w’ – Charged calls information sent to TLG for billing.</a:t>
            </a:r>
          </a:p>
          <a:p>
            <a:pPr fontAlgn="auto">
              <a:spcBef>
                <a:spcPts val="0"/>
              </a:spcBef>
              <a:spcAft>
                <a:spcPts val="0"/>
              </a:spcAft>
              <a:defRPr/>
            </a:pPr>
            <a:r>
              <a:rPr lang="en-US" dirty="0" smtClean="0"/>
              <a:t>‘x’ – The usage limit, treatment and suggestions to right size data plan will be sent to customer via email notification from DUCS through EDD and EGS.</a:t>
            </a:r>
          </a:p>
          <a:p>
            <a:pPr fontAlgn="auto">
              <a:spcBef>
                <a:spcPts val="0"/>
              </a:spcBef>
              <a:spcAft>
                <a:spcPts val="0"/>
              </a:spcAft>
              <a:defRPr/>
            </a:pPr>
            <a:r>
              <a:rPr lang="en-US" dirty="0" smtClean="0"/>
              <a:t>‘y’ – Customer’s information as applicable to usage event is sent from Atlas(received from BM) to DUCS in the AUT event data for notifications and treatment.</a:t>
            </a:r>
          </a:p>
          <a:p>
            <a:pPr fontAlgn="auto">
              <a:spcBef>
                <a:spcPts val="0"/>
              </a:spcBef>
              <a:spcAft>
                <a:spcPts val="0"/>
              </a:spcAft>
              <a:defRPr/>
            </a:pPr>
            <a:r>
              <a:rPr lang="en-US" dirty="0" smtClean="0"/>
              <a:t>‘z’ – Upgrade offer information on the subscriber will be obtained from MRE to be sent in the notification.</a:t>
            </a:r>
            <a:endParaRPr lang="en-US" dirty="0"/>
          </a:p>
        </p:txBody>
      </p:sp>
      <p:sp>
        <p:nvSpPr>
          <p:cNvPr id="11268" name="Slide Number Placeholder 3"/>
          <p:cNvSpPr>
            <a:spLocks noGrp="1"/>
          </p:cNvSpPr>
          <p:nvPr>
            <p:ph type="sldNum" sz="quarter" idx="5"/>
          </p:nvPr>
        </p:nvSpPr>
        <p:spPr>
          <a:noFill/>
        </p:spPr>
        <p:txBody>
          <a:bodyPr/>
          <a:lstStyle/>
          <a:p>
            <a:fld id="{5D727009-AC35-4C1E-846D-07246F76B9E1}"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dirty="0" smtClean="0"/>
              <a:t>‘a’ – Customer is activated/upgraded/changed equipment/price plan in the front end systems and information is sent to TLG.</a:t>
            </a:r>
          </a:p>
          <a:p>
            <a:pPr>
              <a:defRPr/>
            </a:pPr>
            <a:r>
              <a:rPr lang="en-US" dirty="0" smtClean="0"/>
              <a:t>‘b’ – send transaction information to EDP to print on the customer’s CSS</a:t>
            </a:r>
          </a:p>
          <a:p>
            <a:pPr>
              <a:defRPr/>
            </a:pPr>
            <a:r>
              <a:rPr lang="en-US" dirty="0" smtClean="0"/>
              <a:t>‘c’ – Send the transaction details to Switch control for provisioning.</a:t>
            </a:r>
          </a:p>
          <a:p>
            <a:pPr fontAlgn="auto">
              <a:spcBef>
                <a:spcPts val="0"/>
              </a:spcBef>
              <a:spcAft>
                <a:spcPts val="0"/>
              </a:spcAft>
              <a:defRPr/>
            </a:pPr>
            <a:r>
              <a:rPr lang="en-US" dirty="0" smtClean="0"/>
              <a:t>‘d’ – Update the Subscriber ID, CTN, Speed Tier Policy, payment type (prepaid/post paid), data allowance, effective date of the rate plan to Balance manager before customer is provisioned on the network.</a:t>
            </a:r>
          </a:p>
          <a:p>
            <a:pPr fontAlgn="auto">
              <a:spcBef>
                <a:spcPts val="0"/>
              </a:spcBef>
              <a:spcAft>
                <a:spcPts val="0"/>
              </a:spcAft>
              <a:defRPr/>
            </a:pPr>
            <a:r>
              <a:rPr lang="en-US" dirty="0" smtClean="0"/>
              <a:t>‘e’ – Update subscriber’s profile, Subscriber ID, Speed Tier Plan identifier, DPS Indicator to MIND</a:t>
            </a:r>
          </a:p>
          <a:p>
            <a:pPr fontAlgn="auto">
              <a:spcBef>
                <a:spcPts val="0"/>
              </a:spcBef>
              <a:spcAft>
                <a:spcPts val="0"/>
              </a:spcAft>
              <a:defRPr/>
            </a:pPr>
            <a:r>
              <a:rPr lang="en-US" dirty="0" smtClean="0"/>
              <a:t>‘f’ -  Provision APN_COS, IMSI and Speed Tier Identifier to the network elements HSS and HLR </a:t>
            </a:r>
          </a:p>
          <a:p>
            <a:pPr fontAlgn="auto">
              <a:spcBef>
                <a:spcPts val="0"/>
              </a:spcBef>
              <a:spcAft>
                <a:spcPts val="0"/>
              </a:spcAft>
              <a:defRPr/>
            </a:pPr>
            <a:r>
              <a:rPr lang="en-US" dirty="0" smtClean="0"/>
              <a:t>‘g’ – Enable UICC-F SIM to 3G or 4G capable on the device</a:t>
            </a:r>
          </a:p>
          <a:p>
            <a:pPr fontAlgn="auto">
              <a:spcBef>
                <a:spcPts val="0"/>
              </a:spcBef>
              <a:spcAft>
                <a:spcPts val="0"/>
              </a:spcAft>
              <a:defRPr/>
            </a:pPr>
            <a:r>
              <a:rPr lang="en-US" dirty="0" smtClean="0"/>
              <a:t>‘h’ – PCRF queries MIND for subscriber policy association</a:t>
            </a:r>
          </a:p>
          <a:p>
            <a:pPr fontAlgn="auto">
              <a:spcBef>
                <a:spcPts val="0"/>
              </a:spcBef>
              <a:spcAft>
                <a:spcPts val="0"/>
              </a:spcAft>
              <a:defRPr/>
            </a:pPr>
            <a:r>
              <a:rPr lang="en-US" dirty="0" smtClean="0"/>
              <a:t>‘I’ – New interface (</a:t>
            </a:r>
            <a:r>
              <a:rPr lang="en-US" dirty="0" err="1" smtClean="0"/>
              <a:t>Sy</a:t>
            </a:r>
            <a:r>
              <a:rPr lang="en-US" dirty="0" smtClean="0"/>
              <a:t>) between PCRF and Balance manager which acts as real time bearer for usage and control.</a:t>
            </a:r>
          </a:p>
          <a:p>
            <a:pPr fontAlgn="auto">
              <a:spcBef>
                <a:spcPts val="0"/>
              </a:spcBef>
              <a:spcAft>
                <a:spcPts val="0"/>
              </a:spcAft>
              <a:defRPr/>
            </a:pPr>
            <a:r>
              <a:rPr lang="en-US" dirty="0" smtClean="0"/>
              <a:t>‘j’ – Fusion works send the SGSN address to PLMN-Id mapping. Fusion works send the usage to Enabler for rating.</a:t>
            </a:r>
          </a:p>
          <a:p>
            <a:pPr fontAlgn="auto">
              <a:spcBef>
                <a:spcPts val="0"/>
              </a:spcBef>
              <a:spcAft>
                <a:spcPts val="0"/>
              </a:spcAft>
              <a:defRPr/>
            </a:pPr>
            <a:r>
              <a:rPr lang="en-US" dirty="0" smtClean="0"/>
              <a:t>‘k’ –  Provide the viewing of the real time usage though CSI from Balance Manager to front end and self service apps.</a:t>
            </a:r>
          </a:p>
          <a:p>
            <a:pPr fontAlgn="auto">
              <a:spcBef>
                <a:spcPts val="0"/>
              </a:spcBef>
              <a:spcAft>
                <a:spcPts val="0"/>
              </a:spcAft>
              <a:defRPr/>
            </a:pPr>
            <a:r>
              <a:rPr lang="en-US" dirty="0" smtClean="0"/>
              <a:t>‘l’ – PCRF provides service data flow detection, QoS, gating, flow based charging to PCEF.</a:t>
            </a:r>
          </a:p>
          <a:p>
            <a:pPr fontAlgn="auto">
              <a:spcBef>
                <a:spcPts val="0"/>
              </a:spcBef>
              <a:spcAft>
                <a:spcPts val="0"/>
              </a:spcAft>
              <a:defRPr/>
            </a:pPr>
            <a:r>
              <a:rPr lang="en-US" dirty="0" smtClean="0"/>
              <a:t>‘m’ – Balance manager sends usage events for the notifications and treatment to DUCS via Atlas.</a:t>
            </a:r>
          </a:p>
          <a:p>
            <a:pPr fontAlgn="auto">
              <a:spcBef>
                <a:spcPts val="0"/>
              </a:spcBef>
              <a:spcAft>
                <a:spcPts val="0"/>
              </a:spcAft>
              <a:defRPr/>
            </a:pPr>
            <a:r>
              <a:rPr lang="en-US" dirty="0" smtClean="0"/>
              <a:t>‘n’ – Send the customer’s post mediated usage event charging data to Enabler.</a:t>
            </a:r>
          </a:p>
          <a:p>
            <a:pPr fontAlgn="auto">
              <a:spcBef>
                <a:spcPts val="0"/>
              </a:spcBef>
              <a:spcAft>
                <a:spcPts val="0"/>
              </a:spcAft>
              <a:defRPr/>
            </a:pPr>
            <a:r>
              <a:rPr lang="en-US" dirty="0" smtClean="0"/>
              <a:t>‘o’ – Send Email notification to customer about the usage limits, suggestion to buy top ups or upgrade and any throttling message via EDD and EGS</a:t>
            </a:r>
          </a:p>
          <a:p>
            <a:pPr fontAlgn="auto">
              <a:spcBef>
                <a:spcPts val="0"/>
              </a:spcBef>
              <a:spcAft>
                <a:spcPts val="0"/>
              </a:spcAft>
              <a:defRPr/>
            </a:pPr>
            <a:r>
              <a:rPr lang="en-US" dirty="0" smtClean="0"/>
              <a:t>‘p’ – Send SMS to customer about the usage notification via SMPP listener.</a:t>
            </a:r>
          </a:p>
          <a:p>
            <a:pPr fontAlgn="auto">
              <a:spcBef>
                <a:spcPts val="0"/>
              </a:spcBef>
              <a:spcAft>
                <a:spcPts val="0"/>
              </a:spcAft>
              <a:defRPr/>
            </a:pPr>
            <a:r>
              <a:rPr lang="en-US" dirty="0" smtClean="0"/>
              <a:t>‘q’ – Send the real time data usage summary to front end apps via CSI.</a:t>
            </a:r>
          </a:p>
          <a:p>
            <a:pPr fontAlgn="auto">
              <a:spcBef>
                <a:spcPts val="0"/>
              </a:spcBef>
              <a:spcAft>
                <a:spcPts val="0"/>
              </a:spcAft>
              <a:defRPr/>
            </a:pPr>
            <a:r>
              <a:rPr lang="en-US" dirty="0" smtClean="0"/>
              <a:t>‘r’ – Send the notification latency information to eCDW to be loaded to tables.</a:t>
            </a:r>
          </a:p>
          <a:p>
            <a:pPr fontAlgn="auto">
              <a:spcBef>
                <a:spcPts val="0"/>
              </a:spcBef>
              <a:spcAft>
                <a:spcPts val="0"/>
              </a:spcAft>
              <a:defRPr/>
            </a:pPr>
            <a:r>
              <a:rPr lang="en-US" dirty="0" smtClean="0"/>
              <a:t>-’s’ – Send the latency report information to generate a report in BO.</a:t>
            </a:r>
          </a:p>
          <a:p>
            <a:pPr fontAlgn="auto">
              <a:spcBef>
                <a:spcPts val="0"/>
              </a:spcBef>
              <a:spcAft>
                <a:spcPts val="0"/>
              </a:spcAft>
              <a:defRPr/>
            </a:pPr>
            <a:r>
              <a:rPr lang="en-US" dirty="0" smtClean="0"/>
              <a:t>‘t’ – get the customer solicitation information to send the notifications via SMS/Email.</a:t>
            </a:r>
          </a:p>
          <a:p>
            <a:pPr fontAlgn="auto">
              <a:spcBef>
                <a:spcPts val="0"/>
              </a:spcBef>
              <a:spcAft>
                <a:spcPts val="0"/>
              </a:spcAft>
              <a:defRPr/>
            </a:pPr>
            <a:r>
              <a:rPr lang="en-US" dirty="0" smtClean="0"/>
              <a:t>‘u’ – get the new speed tier plans information for IRU and CRU customers from CPC catalog.</a:t>
            </a:r>
          </a:p>
          <a:p>
            <a:pPr fontAlgn="auto">
              <a:spcBef>
                <a:spcPts val="0"/>
              </a:spcBef>
              <a:spcAft>
                <a:spcPts val="0"/>
              </a:spcAft>
              <a:defRPr/>
            </a:pPr>
            <a:r>
              <a:rPr lang="en-US" dirty="0" smtClean="0"/>
              <a:t>‘v’ – update TLG with the new speed up Socs added from self service portals thru Balance manager.</a:t>
            </a:r>
          </a:p>
          <a:p>
            <a:pPr fontAlgn="auto">
              <a:spcBef>
                <a:spcPts val="0"/>
              </a:spcBef>
              <a:spcAft>
                <a:spcPts val="0"/>
              </a:spcAft>
              <a:defRPr/>
            </a:pPr>
            <a:r>
              <a:rPr lang="en-US" dirty="0" smtClean="0"/>
              <a:t>‘w’ – Charged calls information sent to TLG for billing.</a:t>
            </a:r>
          </a:p>
          <a:p>
            <a:pPr fontAlgn="auto">
              <a:spcBef>
                <a:spcPts val="0"/>
              </a:spcBef>
              <a:spcAft>
                <a:spcPts val="0"/>
              </a:spcAft>
              <a:defRPr/>
            </a:pPr>
            <a:r>
              <a:rPr lang="en-US" dirty="0" smtClean="0"/>
              <a:t>‘x’ – The usage limit, treatment and suggestions to right size data plan will be sent to customer via email notification from DUCS through EDD and EGS.</a:t>
            </a:r>
          </a:p>
          <a:p>
            <a:pPr fontAlgn="auto">
              <a:spcBef>
                <a:spcPts val="0"/>
              </a:spcBef>
              <a:spcAft>
                <a:spcPts val="0"/>
              </a:spcAft>
              <a:defRPr/>
            </a:pPr>
            <a:r>
              <a:rPr lang="en-US" dirty="0" smtClean="0"/>
              <a:t>‘y’ – Customer’s information as applicable to usage event is sent from Atlas(received from BM) to DUCS in the AUT event data for notifications and treatment.</a:t>
            </a:r>
          </a:p>
          <a:p>
            <a:pPr fontAlgn="auto">
              <a:spcBef>
                <a:spcPts val="0"/>
              </a:spcBef>
              <a:spcAft>
                <a:spcPts val="0"/>
              </a:spcAft>
              <a:defRPr/>
            </a:pPr>
            <a:r>
              <a:rPr lang="en-US" dirty="0" smtClean="0"/>
              <a:t>‘z’ – Upgrade offer information on the subscriber will be obtained from MRE to be sent in the notification.</a:t>
            </a:r>
            <a:endParaRPr lang="en-US" dirty="0"/>
          </a:p>
        </p:txBody>
      </p:sp>
      <p:sp>
        <p:nvSpPr>
          <p:cNvPr id="11268" name="Slide Number Placeholder 3"/>
          <p:cNvSpPr>
            <a:spLocks noGrp="1"/>
          </p:cNvSpPr>
          <p:nvPr>
            <p:ph type="sldNum" sz="quarter" idx="5"/>
          </p:nvPr>
        </p:nvSpPr>
        <p:spPr>
          <a:noFill/>
        </p:spPr>
        <p:txBody>
          <a:bodyPr/>
          <a:lstStyle/>
          <a:p>
            <a:fld id="{5D727009-AC35-4C1E-846D-07246F76B9E1}"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Cover Slide">
    <p:bg>
      <p:bgRef idx="1001">
        <a:schemeClr val="bg1"/>
      </p:bgRef>
    </p:bg>
    <p:spTree>
      <p:nvGrpSpPr>
        <p:cNvPr id="1" name=""/>
        <p:cNvGrpSpPr/>
        <p:nvPr/>
      </p:nvGrpSpPr>
      <p:grpSpPr>
        <a:xfrm>
          <a:off x="0" y="0"/>
          <a:ext cx="0" cy="0"/>
          <a:chOff x="0" y="0"/>
          <a:chExt cx="0" cy="0"/>
        </a:xfrm>
      </p:grpSpPr>
      <p:pic>
        <p:nvPicPr>
          <p:cNvPr id="8" name="Picture 7" descr="intrnl_cnsmr_3.jpg"/>
          <p:cNvPicPr>
            <a:picLocks noChangeAspect="1"/>
          </p:cNvPicPr>
          <p:nvPr userDrawn="1"/>
        </p:nvPicPr>
        <p:blipFill>
          <a:blip r:embed="rId2"/>
          <a:stretch>
            <a:fillRect/>
          </a:stretch>
        </p:blipFill>
        <p:spPr>
          <a:xfrm>
            <a:off x="0" y="1554162"/>
            <a:ext cx="7120250" cy="4167469"/>
          </a:xfrm>
          <a:prstGeom prst="rect">
            <a:avLst/>
          </a:prstGeom>
        </p:spPr>
      </p:pic>
      <p:sp>
        <p:nvSpPr>
          <p:cNvPr id="20" name="Title 19"/>
          <p:cNvSpPr>
            <a:spLocks noGrp="1"/>
          </p:cNvSpPr>
          <p:nvPr>
            <p:ph type="title"/>
          </p:nvPr>
        </p:nvSpPr>
        <p:spPr>
          <a:xfrm>
            <a:off x="401638" y="317500"/>
            <a:ext cx="7370763" cy="698500"/>
          </a:xfrm>
          <a:prstGeom prst="rect">
            <a:avLst/>
          </a:prstGeom>
        </p:spPr>
        <p:txBody>
          <a:bodyPr lIns="0" tIns="0" rIns="0" bIns="0"/>
          <a:lstStyle>
            <a:lvl1pPr>
              <a:defRPr>
                <a:solidFill>
                  <a:schemeClr val="tx1"/>
                </a:solidFill>
              </a:defRPr>
            </a:lvl1pPr>
          </a:lstStyle>
          <a:p>
            <a:r>
              <a:rPr lang="en-US" dirty="0" smtClean="0"/>
              <a:t>Click to edit Master title style</a:t>
            </a:r>
            <a:endParaRPr lang="en-US" dirty="0"/>
          </a:p>
        </p:txBody>
      </p:sp>
      <p:sp>
        <p:nvSpPr>
          <p:cNvPr id="10" name="Text Placeholder 21"/>
          <p:cNvSpPr>
            <a:spLocks noGrp="1"/>
          </p:cNvSpPr>
          <p:nvPr>
            <p:ph type="body" sz="quarter" idx="10"/>
          </p:nvPr>
        </p:nvSpPr>
        <p:spPr bwMode="gray">
          <a:xfrm>
            <a:off x="401638" y="3810000"/>
            <a:ext cx="3103562" cy="698500"/>
          </a:xfrm>
          <a:prstGeom prst="rect">
            <a:avLst/>
          </a:prstGeom>
        </p:spPr>
        <p:txBody>
          <a:bodyPr vert="horz" lIns="0" tIns="0" rIns="0" bIns="0"/>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pic>
        <p:nvPicPr>
          <p:cNvPr id="9" name="Picture 8" descr="att_globe_rgb_grd_pos_2.jpg"/>
          <p:cNvPicPr>
            <a:picLocks noChangeAspect="1"/>
          </p:cNvPicPr>
          <p:nvPr userDrawn="1"/>
        </p:nvPicPr>
        <p:blipFill>
          <a:blip r:embed="rId3"/>
          <a:stretch>
            <a:fillRect/>
          </a:stretch>
        </p:blipFill>
        <p:spPr>
          <a:xfrm>
            <a:off x="8150353" y="314960"/>
            <a:ext cx="604723" cy="604723"/>
          </a:xfrm>
          <a:prstGeom prst="rect">
            <a:avLst/>
          </a:prstGeom>
        </p:spPr>
      </p:pic>
      <p:sp>
        <p:nvSpPr>
          <p:cNvPr id="12" name="TextBox 11"/>
          <p:cNvSpPr txBox="1"/>
          <p:nvPr userDrawn="1"/>
        </p:nvSpPr>
        <p:spPr>
          <a:xfrm>
            <a:off x="414000" y="5301655"/>
            <a:ext cx="4614310" cy="276999"/>
          </a:xfrm>
          <a:prstGeom prst="rect">
            <a:avLst/>
          </a:prstGeom>
          <a:noFill/>
        </p:spPr>
        <p:txBody>
          <a:bodyPr wrap="square" lIns="0" tIns="0" rIns="0" bIns="0" rtlCol="0" anchor="t" anchorCtr="0">
            <a:spAutoFit/>
          </a:bodyPr>
          <a:lstStyle/>
          <a:p>
            <a:pPr algn="l">
              <a:lnSpc>
                <a:spcPct val="100000"/>
              </a:lnSpc>
              <a:spcBef>
                <a:spcPts val="0"/>
              </a:spcBef>
            </a:pPr>
            <a:r>
              <a:rPr lang="en-US" sz="600" dirty="0" smtClean="0">
                <a:solidFill>
                  <a:schemeClr val="bg1"/>
                </a:solidFill>
              </a:rPr>
              <a:t>© 2010 AT&amp;T Intellectual Property. All rights reserved. AT&amp;T, the AT&amp;T</a:t>
            </a:r>
            <a:r>
              <a:rPr lang="en-US" sz="600" baseline="0" dirty="0" smtClean="0">
                <a:solidFill>
                  <a:schemeClr val="bg1"/>
                </a:solidFill>
              </a:rPr>
              <a:t> </a:t>
            </a:r>
            <a:r>
              <a:rPr lang="en-US" sz="600" dirty="0" smtClean="0">
                <a:solidFill>
                  <a:schemeClr val="bg1"/>
                </a:solidFill>
              </a:rPr>
              <a:t>logo and all other AT&amp;T marks contained herein are trademarks of AT&amp;T</a:t>
            </a:r>
            <a:r>
              <a:rPr lang="en-US" sz="600" baseline="0" dirty="0" smtClean="0">
                <a:solidFill>
                  <a:schemeClr val="bg1"/>
                </a:solidFill>
              </a:rPr>
              <a:t> </a:t>
            </a:r>
            <a:r>
              <a:rPr lang="en-US" sz="600" dirty="0" smtClean="0">
                <a:solidFill>
                  <a:schemeClr val="bg1"/>
                </a:solidFill>
              </a:rPr>
              <a:t>Intellectual Property and/or AT&amp;T affiliated companies. All other marks</a:t>
            </a:r>
            <a:r>
              <a:rPr lang="en-US" sz="600" baseline="0" dirty="0" smtClean="0">
                <a:solidFill>
                  <a:schemeClr val="bg1"/>
                </a:solidFill>
              </a:rPr>
              <a:t> </a:t>
            </a:r>
            <a:r>
              <a:rPr lang="en-US" sz="600" dirty="0" smtClean="0">
                <a:solidFill>
                  <a:schemeClr val="bg1"/>
                </a:solidFill>
              </a:rPr>
              <a:t>contained herein are the property of their respective owners.</a:t>
            </a:r>
            <a:endParaRPr lang="en-US" sz="6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vider Slide">
    <p:spTree>
      <p:nvGrpSpPr>
        <p:cNvPr id="1" name=""/>
        <p:cNvGrpSpPr/>
        <p:nvPr/>
      </p:nvGrpSpPr>
      <p:grpSpPr>
        <a:xfrm>
          <a:off x="0" y="0"/>
          <a:ext cx="0" cy="0"/>
          <a:chOff x="0" y="0"/>
          <a:chExt cx="0" cy="0"/>
        </a:xfrm>
      </p:grpSpPr>
      <p:pic>
        <p:nvPicPr>
          <p:cNvPr id="7" name="Picture 6" descr="intrnl_cnsmr_exp_dvdr_1.jpg"/>
          <p:cNvPicPr>
            <a:picLocks noChangeAspect="1"/>
          </p:cNvPicPr>
          <p:nvPr userDrawn="1"/>
        </p:nvPicPr>
        <p:blipFill>
          <a:blip r:embed="rId2"/>
          <a:srcRect t="9942"/>
          <a:stretch>
            <a:fillRect/>
          </a:stretch>
        </p:blipFill>
        <p:spPr>
          <a:xfrm>
            <a:off x="0" y="0"/>
            <a:ext cx="6727444" cy="5177028"/>
          </a:xfrm>
          <a:prstGeom prst="rect">
            <a:avLst/>
          </a:prstGeom>
        </p:spPr>
      </p:pic>
      <p:sp>
        <p:nvSpPr>
          <p:cNvPr id="8" name="Text Placeholder 21"/>
          <p:cNvSpPr>
            <a:spLocks noGrp="1"/>
          </p:cNvSpPr>
          <p:nvPr>
            <p:ph type="body" sz="quarter" idx="10"/>
          </p:nvPr>
        </p:nvSpPr>
        <p:spPr bwMode="gray">
          <a:xfrm>
            <a:off x="401638" y="1492250"/>
            <a:ext cx="4932362" cy="762000"/>
          </a:xfrm>
          <a:prstGeom prst="rect">
            <a:avLst/>
          </a:prstGeom>
        </p:spPr>
        <p:txBody>
          <a:bodyPr vert="horz" lIns="0" tIns="0" rIns="0" bIns="0"/>
          <a:lstStyle>
            <a:lvl1pPr>
              <a:defRPr>
                <a:solidFill>
                  <a:schemeClr val="bg2"/>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
        <p:nvSpPr>
          <p:cNvPr id="16" name="Title 19"/>
          <p:cNvSpPr>
            <a:spLocks noGrp="1"/>
          </p:cNvSpPr>
          <p:nvPr>
            <p:ph type="title"/>
          </p:nvPr>
        </p:nvSpPr>
        <p:spPr bwMode="gray">
          <a:xfrm>
            <a:off x="401638" y="317500"/>
            <a:ext cx="5694363" cy="698500"/>
          </a:xfrm>
          <a:prstGeom prst="rect">
            <a:avLst/>
          </a:prstGeom>
        </p:spPr>
        <p:txBody>
          <a:bodyPr lIns="0" tIns="0" rIns="0" bIns="0"/>
          <a:lstStyle>
            <a:lvl1pPr>
              <a:defRPr>
                <a:solidFill>
                  <a:schemeClr val="bg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1"/>
          </p:nvPr>
        </p:nvSpPr>
        <p:spPr/>
        <p:txBody>
          <a:bodyPr/>
          <a:lstStyle/>
          <a:p>
            <a:fld id="{1DEFE11F-158B-594E-8BEE-CC26B87FEB3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pic>
        <p:nvPicPr>
          <p:cNvPr id="7" name="Picture 6" descr="intnal_cnsmr_exp_1.jpg"/>
          <p:cNvPicPr>
            <a:picLocks noChangeAspect="1"/>
          </p:cNvPicPr>
          <p:nvPr userDrawn="1"/>
        </p:nvPicPr>
        <p:blipFill>
          <a:blip r:embed="rId2"/>
          <a:stretch>
            <a:fillRect/>
          </a:stretch>
        </p:blipFill>
        <p:spPr>
          <a:xfrm flipH="1">
            <a:off x="6069330" y="4339590"/>
            <a:ext cx="3074670" cy="1375410"/>
          </a:xfrm>
          <a:prstGeom prst="rect">
            <a:avLst/>
          </a:prstGeom>
        </p:spPr>
      </p:pic>
      <p:sp>
        <p:nvSpPr>
          <p:cNvPr id="16" name="Title 15"/>
          <p:cNvSpPr>
            <a:spLocks noGrp="1"/>
          </p:cNvSpPr>
          <p:nvPr>
            <p:ph type="title"/>
          </p:nvPr>
        </p:nvSpPr>
        <p:spPr>
          <a:xfrm>
            <a:off x="401638" y="317500"/>
            <a:ext cx="7370762" cy="698500"/>
          </a:xfrm>
          <a:prstGeom prst="rect">
            <a:avLst/>
          </a:prstGeom>
        </p:spPr>
        <p:txBody>
          <a:bodyPr lIns="0" tIns="0" rIns="0" bIns="0"/>
          <a:lstStyle>
            <a:lvl1pPr>
              <a:defRPr>
                <a:solidFill>
                  <a:schemeClr val="tx1"/>
                </a:solidFill>
              </a:defRPr>
            </a:lvl1pPr>
          </a:lstStyle>
          <a:p>
            <a:r>
              <a:rPr lang="en-US" dirty="0" smtClean="0"/>
              <a:t>Click to edit Master title style</a:t>
            </a:r>
            <a:endParaRPr lang="en-US" dirty="0"/>
          </a:p>
        </p:txBody>
      </p:sp>
      <p:sp>
        <p:nvSpPr>
          <p:cNvPr id="8" name="Content Placeholder 2"/>
          <p:cNvSpPr>
            <a:spLocks noGrp="1"/>
          </p:cNvSpPr>
          <p:nvPr>
            <p:ph sz="half" idx="10"/>
          </p:nvPr>
        </p:nvSpPr>
        <p:spPr bwMode="gray">
          <a:xfrm>
            <a:off x="407230" y="1666434"/>
            <a:ext cx="8335133" cy="2382133"/>
          </a:xfrm>
          <a:prstGeom prst="rect">
            <a:avLst/>
          </a:prstGeom>
        </p:spPr>
        <p:txBody>
          <a:bodyPr lIns="0" tIns="0" rIns="0" bIns="0"/>
          <a:lstStyle>
            <a:lvl1pPr>
              <a:defRPr sz="2000">
                <a:solidFill>
                  <a:schemeClr val="accent1"/>
                </a:solidFill>
              </a:defRPr>
            </a:lvl1pPr>
            <a:lvl2pPr>
              <a:buClr>
                <a:schemeClr val="accent1"/>
              </a:buClr>
              <a:buSzPct val="100000"/>
              <a:defRPr sz="2000">
                <a:solidFill>
                  <a:schemeClr val="accent1"/>
                </a:solidFill>
              </a:defRPr>
            </a:lvl2pPr>
            <a:lvl3pPr>
              <a:buClr>
                <a:schemeClr val="accent1"/>
              </a:buClr>
              <a:buSzPct val="100000"/>
              <a:defRPr sz="1800">
                <a:solidFill>
                  <a:schemeClr val="accent1"/>
                </a:solidFill>
              </a:defRPr>
            </a:lvl3pPr>
            <a:lvl4pPr>
              <a:buClr>
                <a:schemeClr val="accent1"/>
              </a:buClr>
              <a:buSzPct val="100000"/>
              <a:defRPr sz="1600">
                <a:solidFill>
                  <a:schemeClr val="accent1"/>
                </a:solidFill>
              </a:defRPr>
            </a:lvl4pPr>
            <a:lvl5pPr>
              <a:buClr>
                <a:schemeClr val="accent1"/>
              </a:buClr>
              <a:buSzPct val="100000"/>
              <a:defRPr sz="16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1"/>
          </p:nvPr>
        </p:nvSpPr>
        <p:spPr/>
        <p:txBody>
          <a:bodyPr/>
          <a:lstStyle/>
          <a:p>
            <a:fld id="{1DEFE11F-158B-594E-8BEE-CC26B87FEB3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pic>
        <p:nvPicPr>
          <p:cNvPr id="7" name="Picture 6" descr="intnal_cnsmr_exp_1.jpg"/>
          <p:cNvPicPr>
            <a:picLocks noChangeAspect="1"/>
          </p:cNvPicPr>
          <p:nvPr userDrawn="1"/>
        </p:nvPicPr>
        <p:blipFill>
          <a:blip r:embed="rId2"/>
          <a:stretch>
            <a:fillRect/>
          </a:stretch>
        </p:blipFill>
        <p:spPr>
          <a:xfrm flipH="1">
            <a:off x="6069330" y="4339590"/>
            <a:ext cx="3074670" cy="1375410"/>
          </a:xfrm>
          <a:prstGeom prst="rect">
            <a:avLst/>
          </a:prstGeom>
        </p:spPr>
      </p:pic>
      <p:sp>
        <p:nvSpPr>
          <p:cNvPr id="6" name="Title 15"/>
          <p:cNvSpPr>
            <a:spLocks noGrp="1"/>
          </p:cNvSpPr>
          <p:nvPr>
            <p:ph type="title"/>
          </p:nvPr>
        </p:nvSpPr>
        <p:spPr>
          <a:xfrm>
            <a:off x="401638" y="317500"/>
            <a:ext cx="7370762" cy="698500"/>
          </a:xfrm>
          <a:prstGeom prst="rect">
            <a:avLst/>
          </a:prstGeom>
        </p:spPr>
        <p:txBody>
          <a:bodyPr lIns="0" tIns="0" rIns="0" bIns="0"/>
          <a:lstStyle>
            <a:lvl1pPr>
              <a:defRPr>
                <a:solidFill>
                  <a:schemeClr val="tx1"/>
                </a:solidFill>
              </a:defRPr>
            </a:lvl1pPr>
          </a:lstStyle>
          <a:p>
            <a:r>
              <a:rPr lang="en-US" dirty="0" smtClean="0"/>
              <a:t>Click to edit Master title style</a:t>
            </a:r>
            <a:endParaRPr lang="en-US" dirty="0"/>
          </a:p>
        </p:txBody>
      </p:sp>
      <p:sp>
        <p:nvSpPr>
          <p:cNvPr id="9" name="Content Placeholder 2"/>
          <p:cNvSpPr>
            <a:spLocks noGrp="1"/>
          </p:cNvSpPr>
          <p:nvPr>
            <p:ph sz="half" idx="10"/>
          </p:nvPr>
        </p:nvSpPr>
        <p:spPr bwMode="gray">
          <a:xfrm>
            <a:off x="407230" y="1651000"/>
            <a:ext cx="3941762" cy="2572633"/>
          </a:xfrm>
          <a:prstGeom prst="rect">
            <a:avLst/>
          </a:prstGeom>
        </p:spPr>
        <p:txBody>
          <a:bodyPr lIns="0" tIns="0" rIns="0" bIns="0"/>
          <a:lstStyle>
            <a:lvl1pPr>
              <a:defRPr sz="1800">
                <a:solidFill>
                  <a:schemeClr val="accent1"/>
                </a:solidFill>
              </a:defRPr>
            </a:lvl1pPr>
            <a:lvl2pPr>
              <a:buClr>
                <a:schemeClr val="accent1"/>
              </a:buClr>
              <a:buSzPct val="100000"/>
              <a:defRPr sz="1800">
                <a:solidFill>
                  <a:schemeClr val="accent1"/>
                </a:solidFill>
              </a:defRPr>
            </a:lvl2pPr>
            <a:lvl3pPr>
              <a:buClr>
                <a:schemeClr val="accent1"/>
              </a:buClr>
              <a:buSzPct val="100000"/>
              <a:defRPr sz="1700">
                <a:solidFill>
                  <a:schemeClr val="accent1"/>
                </a:solidFill>
              </a:defRPr>
            </a:lvl3pPr>
            <a:lvl4pPr>
              <a:buClr>
                <a:schemeClr val="accent1"/>
              </a:buClr>
              <a:buSzPct val="100000"/>
              <a:defRPr sz="1500">
                <a:solidFill>
                  <a:schemeClr val="accent1"/>
                </a:solidFill>
              </a:defRPr>
            </a:lvl4pPr>
            <a:lvl5pPr>
              <a:buClr>
                <a:schemeClr val="accent1"/>
              </a:buClr>
              <a:buSzPct val="100000"/>
              <a:defRPr sz="15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2"/>
          </p:nvPr>
        </p:nvSpPr>
        <p:spPr bwMode="gray">
          <a:xfrm>
            <a:off x="4795838" y="1651000"/>
            <a:ext cx="3943350" cy="2572633"/>
          </a:xfrm>
          <a:prstGeom prst="rect">
            <a:avLst/>
          </a:prstGeom>
        </p:spPr>
        <p:txBody>
          <a:bodyPr lIns="0" tIns="0" rIns="0" bIns="0"/>
          <a:lstStyle>
            <a:lvl1pPr>
              <a:defRPr sz="1800">
                <a:solidFill>
                  <a:schemeClr val="accent1"/>
                </a:solidFill>
              </a:defRPr>
            </a:lvl1pPr>
            <a:lvl2pPr>
              <a:buClr>
                <a:schemeClr val="accent1"/>
              </a:buClr>
              <a:buSzPct val="100000"/>
              <a:defRPr sz="1800">
                <a:solidFill>
                  <a:schemeClr val="accent1"/>
                </a:solidFill>
              </a:defRPr>
            </a:lvl2pPr>
            <a:lvl3pPr>
              <a:buClr>
                <a:schemeClr val="accent1"/>
              </a:buClr>
              <a:buSzPct val="100000"/>
              <a:defRPr sz="1700">
                <a:solidFill>
                  <a:schemeClr val="accent1"/>
                </a:solidFill>
              </a:defRPr>
            </a:lvl3pPr>
            <a:lvl4pPr>
              <a:buClr>
                <a:schemeClr val="accent1"/>
              </a:buClr>
              <a:buSzPct val="100000"/>
              <a:defRPr sz="1500">
                <a:solidFill>
                  <a:schemeClr val="accent1"/>
                </a:solidFill>
              </a:defRPr>
            </a:lvl4pPr>
            <a:lvl5pPr>
              <a:buClr>
                <a:schemeClr val="accent1"/>
              </a:buClr>
              <a:buSzPct val="100000"/>
              <a:defRPr sz="15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1"/>
          </p:nvPr>
        </p:nvSpPr>
        <p:spPr/>
        <p:txBody>
          <a:bodyPr/>
          <a:lstStyle/>
          <a:p>
            <a:fld id="{1DEFE11F-158B-594E-8BEE-CC26B87FEB3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spTree>
      <p:nvGrpSpPr>
        <p:cNvPr id="1" name=""/>
        <p:cNvGrpSpPr/>
        <p:nvPr/>
      </p:nvGrpSpPr>
      <p:grpSpPr>
        <a:xfrm>
          <a:off x="0" y="0"/>
          <a:ext cx="0" cy="0"/>
          <a:chOff x="0" y="0"/>
          <a:chExt cx="0" cy="0"/>
        </a:xfrm>
      </p:grpSpPr>
      <p:pic>
        <p:nvPicPr>
          <p:cNvPr id="9" name="Picture 8" descr="intnal_cnsmr_exp_1.jpg"/>
          <p:cNvPicPr>
            <a:picLocks noChangeAspect="1"/>
          </p:cNvPicPr>
          <p:nvPr userDrawn="1"/>
        </p:nvPicPr>
        <p:blipFill>
          <a:blip r:embed="rId2"/>
          <a:stretch>
            <a:fillRect/>
          </a:stretch>
        </p:blipFill>
        <p:spPr>
          <a:xfrm flipH="1">
            <a:off x="6069330" y="4339590"/>
            <a:ext cx="3074670" cy="1375410"/>
          </a:xfrm>
          <a:prstGeom prst="rect">
            <a:avLst/>
          </a:prstGeom>
        </p:spPr>
      </p:pic>
      <p:sp>
        <p:nvSpPr>
          <p:cNvPr id="5" name="Title 15"/>
          <p:cNvSpPr>
            <a:spLocks noGrp="1"/>
          </p:cNvSpPr>
          <p:nvPr>
            <p:ph type="title"/>
          </p:nvPr>
        </p:nvSpPr>
        <p:spPr>
          <a:xfrm>
            <a:off x="401638" y="317500"/>
            <a:ext cx="7370762" cy="698500"/>
          </a:xfrm>
          <a:prstGeom prst="rect">
            <a:avLst/>
          </a:prstGeom>
        </p:spPr>
        <p:txBody>
          <a:bodyPr lIns="0" tIns="0" rIns="0" bIns="0"/>
          <a:lstStyle>
            <a:lvl1pPr>
              <a:defRPr>
                <a:solidFill>
                  <a:schemeClr val="tx1"/>
                </a:solidFill>
              </a:defRPr>
            </a:lvl1pPr>
          </a:lstStyle>
          <a:p>
            <a:r>
              <a:rPr lang="en-US" dirty="0" smtClean="0"/>
              <a:t>Click to edit Master title style</a:t>
            </a:r>
            <a:endParaRPr lang="en-US" dirty="0"/>
          </a:p>
        </p:txBody>
      </p:sp>
      <p:sp>
        <p:nvSpPr>
          <p:cNvPr id="14" name="Content Placeholder 2"/>
          <p:cNvSpPr>
            <a:spLocks noGrp="1"/>
          </p:cNvSpPr>
          <p:nvPr>
            <p:ph sz="half" idx="10"/>
          </p:nvPr>
        </p:nvSpPr>
        <p:spPr>
          <a:xfrm>
            <a:off x="406400" y="2222500"/>
            <a:ext cx="3941762" cy="2572633"/>
          </a:xfrm>
          <a:prstGeom prst="rect">
            <a:avLst/>
          </a:prstGeom>
        </p:spPr>
        <p:txBody>
          <a:bodyPr lIns="0" tIns="0" rIns="0" bIns="0"/>
          <a:lstStyle>
            <a:lvl1pPr>
              <a:defRPr sz="2000">
                <a:solidFill>
                  <a:schemeClr val="accent1"/>
                </a:solidFill>
              </a:defRPr>
            </a:lvl1pPr>
            <a:lvl2pPr>
              <a:buClr>
                <a:schemeClr val="accent1"/>
              </a:buClr>
              <a:buSzPct val="100000"/>
              <a:defRPr sz="2000">
                <a:solidFill>
                  <a:schemeClr val="accent1"/>
                </a:solidFill>
              </a:defRPr>
            </a:lvl2pPr>
            <a:lvl3pPr>
              <a:buClr>
                <a:schemeClr val="accent1"/>
              </a:buClr>
              <a:buSzPct val="100000"/>
              <a:defRPr sz="1800">
                <a:solidFill>
                  <a:schemeClr val="accent1"/>
                </a:solidFill>
              </a:defRPr>
            </a:lvl3pPr>
            <a:lvl4pPr>
              <a:buClr>
                <a:schemeClr val="accent1"/>
              </a:buClr>
              <a:buSzPct val="100000"/>
              <a:defRPr sz="1600">
                <a:solidFill>
                  <a:schemeClr val="accent1"/>
                </a:solidFill>
              </a:defRPr>
            </a:lvl4pPr>
            <a:lvl5pPr>
              <a:buClr>
                <a:schemeClr val="accent1"/>
              </a:buClr>
              <a:buSzPct val="100000"/>
              <a:defRPr sz="16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3"/>
          <p:cNvSpPr>
            <a:spLocks noGrp="1"/>
          </p:cNvSpPr>
          <p:nvPr>
            <p:ph sz="half" idx="2"/>
          </p:nvPr>
        </p:nvSpPr>
        <p:spPr bwMode="gray">
          <a:xfrm>
            <a:off x="4795910" y="2222500"/>
            <a:ext cx="3943350" cy="2572633"/>
          </a:xfrm>
          <a:prstGeom prst="rect">
            <a:avLst/>
          </a:prstGeom>
        </p:spPr>
        <p:txBody>
          <a:bodyPr lIns="0" tIns="0" rIns="0" bIns="0"/>
          <a:lstStyle>
            <a:lvl1pPr>
              <a:defRPr sz="2000">
                <a:solidFill>
                  <a:schemeClr val="accent1"/>
                </a:solidFill>
              </a:defRPr>
            </a:lvl1pPr>
            <a:lvl2pPr>
              <a:buClr>
                <a:schemeClr val="accent1"/>
              </a:buClr>
              <a:buSzPct val="100000"/>
              <a:defRPr sz="2000">
                <a:solidFill>
                  <a:schemeClr val="accent1"/>
                </a:solidFill>
              </a:defRPr>
            </a:lvl2pPr>
            <a:lvl3pPr>
              <a:buClr>
                <a:schemeClr val="accent1"/>
              </a:buClr>
              <a:buSzPct val="100000"/>
              <a:defRPr sz="1800">
                <a:solidFill>
                  <a:schemeClr val="accent1"/>
                </a:solidFill>
              </a:defRPr>
            </a:lvl3pPr>
            <a:lvl4pPr>
              <a:buClr>
                <a:schemeClr val="accent1"/>
              </a:buClr>
              <a:buSzPct val="100000"/>
              <a:defRPr sz="1600">
                <a:solidFill>
                  <a:schemeClr val="accent1"/>
                </a:solidFill>
              </a:defRPr>
            </a:lvl4pPr>
            <a:lvl5pPr>
              <a:buClr>
                <a:schemeClr val="accent1"/>
              </a:buClr>
              <a:buSzPct val="100000"/>
              <a:defRPr sz="16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
          <p:cNvSpPr>
            <a:spLocks noGrp="1"/>
          </p:cNvSpPr>
          <p:nvPr>
            <p:ph type="body" idx="1"/>
          </p:nvPr>
        </p:nvSpPr>
        <p:spPr bwMode="gray">
          <a:xfrm>
            <a:off x="407230" y="1651000"/>
            <a:ext cx="3936170" cy="533135"/>
          </a:xfrm>
          <a:prstGeom prst="rect">
            <a:avLst/>
          </a:prstGeom>
        </p:spPr>
        <p:txBody>
          <a:bodyPr lIns="0" tIns="0" rIns="0" bIns="0"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Text Placeholder 4"/>
          <p:cNvSpPr>
            <a:spLocks noGrp="1"/>
          </p:cNvSpPr>
          <p:nvPr>
            <p:ph type="body" sz="quarter" idx="3"/>
          </p:nvPr>
        </p:nvSpPr>
        <p:spPr bwMode="gray">
          <a:xfrm>
            <a:off x="4800600" y="1651000"/>
            <a:ext cx="3938660" cy="533135"/>
          </a:xfrm>
          <a:prstGeom prst="rect">
            <a:avLst/>
          </a:prstGeom>
        </p:spPr>
        <p:txBody>
          <a:bodyPr lIns="0" tIns="0" rIns="0" bIns="0"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Slide Number Placeholder 9"/>
          <p:cNvSpPr>
            <a:spLocks noGrp="1"/>
          </p:cNvSpPr>
          <p:nvPr>
            <p:ph type="sldNum" sz="quarter" idx="11"/>
          </p:nvPr>
        </p:nvSpPr>
        <p:spPr/>
        <p:txBody>
          <a:bodyPr/>
          <a:lstStyle/>
          <a:p>
            <a:fld id="{1DEFE11F-158B-594E-8BEE-CC26B87FEB3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pic>
        <p:nvPicPr>
          <p:cNvPr id="15" name="Picture 14" descr="intnal_cnsmr_exp_1.jpg"/>
          <p:cNvPicPr>
            <a:picLocks noChangeAspect="1"/>
          </p:cNvPicPr>
          <p:nvPr userDrawn="1"/>
        </p:nvPicPr>
        <p:blipFill>
          <a:blip r:embed="rId2"/>
          <a:stretch>
            <a:fillRect/>
          </a:stretch>
        </p:blipFill>
        <p:spPr>
          <a:xfrm flipH="1">
            <a:off x="6069330" y="4339590"/>
            <a:ext cx="3074670" cy="1375410"/>
          </a:xfrm>
          <a:prstGeom prst="rect">
            <a:avLst/>
          </a:prstGeom>
        </p:spPr>
      </p:pic>
      <p:sp>
        <p:nvSpPr>
          <p:cNvPr id="5" name="Title 15"/>
          <p:cNvSpPr>
            <a:spLocks noGrp="1"/>
          </p:cNvSpPr>
          <p:nvPr>
            <p:ph type="title"/>
          </p:nvPr>
        </p:nvSpPr>
        <p:spPr>
          <a:xfrm>
            <a:off x="401638" y="317500"/>
            <a:ext cx="7370762" cy="698500"/>
          </a:xfrm>
          <a:prstGeom prst="rect">
            <a:avLst/>
          </a:prstGeom>
        </p:spPr>
        <p:txBody>
          <a:bodyPr lIns="0" tIns="0" rIns="0" bIns="0"/>
          <a:lstStyle>
            <a:lvl1pPr>
              <a:defRPr>
                <a:solidFill>
                  <a:schemeClr val="tx1"/>
                </a:solidFill>
              </a:defRPr>
            </a:lvl1pPr>
          </a:lstStyle>
          <a:p>
            <a:r>
              <a:rPr lang="en-US" dirty="0" smtClean="0"/>
              <a:t>Click to edit Master title style</a:t>
            </a:r>
            <a:endParaRPr lang="en-US" dirty="0"/>
          </a:p>
        </p:txBody>
      </p:sp>
      <p:sp>
        <p:nvSpPr>
          <p:cNvPr id="10" name="Content Placeholder 2"/>
          <p:cNvSpPr>
            <a:spLocks noGrp="1"/>
          </p:cNvSpPr>
          <p:nvPr>
            <p:ph sz="half" idx="12"/>
          </p:nvPr>
        </p:nvSpPr>
        <p:spPr bwMode="gray">
          <a:xfrm>
            <a:off x="1284476" y="2224797"/>
            <a:ext cx="3150531" cy="2861842"/>
          </a:xfrm>
          <a:prstGeom prst="rect">
            <a:avLst/>
          </a:prstGeom>
        </p:spPr>
        <p:txBody>
          <a:bodyPr lIns="0" tIns="0" rIns="0" bIns="0"/>
          <a:lstStyle>
            <a:lvl1pPr>
              <a:spcBef>
                <a:spcPts val="400"/>
              </a:spcBef>
              <a:spcAft>
                <a:spcPts val="0"/>
              </a:spcAft>
              <a:defRPr sz="1800">
                <a:solidFill>
                  <a:schemeClr val="accent1"/>
                </a:solidFill>
              </a:defRPr>
            </a:lvl1pPr>
            <a:lvl2pPr marL="287338" indent="-195263">
              <a:spcBef>
                <a:spcPts val="400"/>
              </a:spcBef>
              <a:spcAft>
                <a:spcPts val="0"/>
              </a:spcAft>
              <a:buClr>
                <a:schemeClr val="accent1"/>
              </a:buClr>
              <a:buSzPct val="100000"/>
              <a:buFont typeface="Lucida Grande"/>
              <a:buChar char="•"/>
              <a:defRPr sz="1800">
                <a:solidFill>
                  <a:schemeClr val="accent1"/>
                </a:solidFill>
              </a:defRPr>
            </a:lvl2pPr>
            <a:lvl3pPr>
              <a:spcBef>
                <a:spcPts val="400"/>
              </a:spcBef>
              <a:spcAft>
                <a:spcPts val="0"/>
              </a:spcAft>
              <a:buClr>
                <a:schemeClr val="accent1"/>
              </a:buClr>
              <a:defRPr sz="1800">
                <a:solidFill>
                  <a:schemeClr val="accent1"/>
                </a:solidFill>
              </a:defRPr>
            </a:lvl3pPr>
            <a:lvl4pPr>
              <a:spcBef>
                <a:spcPts val="400"/>
              </a:spcBef>
              <a:spcAft>
                <a:spcPts val="0"/>
              </a:spcAft>
              <a:buClr>
                <a:schemeClr val="accent1"/>
              </a:buClr>
              <a:buSzPct val="100000"/>
              <a:defRPr sz="1800">
                <a:solidFill>
                  <a:schemeClr val="accent1"/>
                </a:solidFill>
              </a:defRPr>
            </a:lvl4pPr>
            <a:lvl5pPr>
              <a:spcBef>
                <a:spcPts val="400"/>
              </a:spcBef>
              <a:spcAft>
                <a:spcPts val="0"/>
              </a:spcAft>
              <a:buClr>
                <a:schemeClr val="accent1"/>
              </a:buClr>
              <a:defRPr sz="18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2"/>
          </p:nvPr>
        </p:nvSpPr>
        <p:spPr bwMode="gray">
          <a:xfrm>
            <a:off x="4591050" y="2224797"/>
            <a:ext cx="3295682" cy="2861842"/>
          </a:xfrm>
          <a:prstGeom prst="rect">
            <a:avLst/>
          </a:prstGeom>
        </p:spPr>
        <p:txBody>
          <a:bodyPr lIns="0" tIns="0" rIns="0" bIns="0"/>
          <a:lstStyle>
            <a:lvl1pPr>
              <a:spcBef>
                <a:spcPts val="400"/>
              </a:spcBef>
              <a:spcAft>
                <a:spcPts val="0"/>
              </a:spcAft>
              <a:defRPr sz="1800">
                <a:solidFill>
                  <a:schemeClr val="accent1"/>
                </a:solidFill>
              </a:defRPr>
            </a:lvl1pPr>
            <a:lvl2pPr marL="287338" indent="-195263">
              <a:spcBef>
                <a:spcPts val="400"/>
              </a:spcBef>
              <a:spcAft>
                <a:spcPts val="0"/>
              </a:spcAft>
              <a:buClr>
                <a:schemeClr val="accent1"/>
              </a:buClr>
              <a:buSzPct val="100000"/>
              <a:defRPr sz="1800">
                <a:solidFill>
                  <a:schemeClr val="accent1"/>
                </a:solidFill>
              </a:defRPr>
            </a:lvl2pPr>
            <a:lvl3pPr>
              <a:spcBef>
                <a:spcPts val="400"/>
              </a:spcBef>
              <a:spcAft>
                <a:spcPts val="0"/>
              </a:spcAft>
              <a:buClr>
                <a:schemeClr val="accent1"/>
              </a:buClr>
              <a:defRPr sz="1800">
                <a:solidFill>
                  <a:schemeClr val="accent1"/>
                </a:solidFill>
              </a:defRPr>
            </a:lvl3pPr>
            <a:lvl4pPr>
              <a:spcBef>
                <a:spcPts val="400"/>
              </a:spcBef>
              <a:spcAft>
                <a:spcPts val="0"/>
              </a:spcAft>
              <a:buClr>
                <a:schemeClr val="accent1"/>
              </a:buClr>
              <a:buSzPct val="100000"/>
              <a:defRPr sz="1800">
                <a:solidFill>
                  <a:schemeClr val="accent1"/>
                </a:solidFill>
              </a:defRPr>
            </a:lvl4pPr>
            <a:lvl5pPr>
              <a:spcBef>
                <a:spcPts val="400"/>
              </a:spcBef>
              <a:spcAft>
                <a:spcPts val="0"/>
              </a:spcAft>
              <a:buClr>
                <a:schemeClr val="accent1"/>
              </a:buClr>
              <a:defRPr sz="1800">
                <a:solidFill>
                  <a:schemeClr val="accent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Line 6"/>
          <p:cNvSpPr>
            <a:spLocks noChangeShapeType="1"/>
          </p:cNvSpPr>
          <p:nvPr userDrawn="1"/>
        </p:nvSpPr>
        <p:spPr bwMode="auto">
          <a:xfrm>
            <a:off x="4529138" y="2135188"/>
            <a:ext cx="0" cy="2899833"/>
          </a:xfrm>
          <a:prstGeom prst="line">
            <a:avLst/>
          </a:prstGeom>
          <a:noFill/>
          <a:ln w="19050">
            <a:solidFill>
              <a:schemeClr val="accent1"/>
            </a:solidFill>
            <a:round/>
            <a:headEnd/>
            <a:tailEnd/>
          </a:ln>
          <a:effectLst/>
        </p:spPr>
        <p:txBody>
          <a:bodyPr>
            <a:prstTxWarp prst="textNoShape">
              <a:avLst/>
            </a:prstTxWarp>
          </a:bodyPr>
          <a:lstStyle/>
          <a:p>
            <a:endParaRPr lang="en-US"/>
          </a:p>
        </p:txBody>
      </p:sp>
      <p:sp>
        <p:nvSpPr>
          <p:cNvPr id="13" name="Line 7"/>
          <p:cNvSpPr>
            <a:spLocks noChangeShapeType="1"/>
          </p:cNvSpPr>
          <p:nvPr userDrawn="1"/>
        </p:nvSpPr>
        <p:spPr bwMode="auto">
          <a:xfrm>
            <a:off x="1271589" y="2139157"/>
            <a:ext cx="6561137" cy="0"/>
          </a:xfrm>
          <a:prstGeom prst="line">
            <a:avLst/>
          </a:prstGeom>
          <a:noFill/>
          <a:ln w="19050">
            <a:solidFill>
              <a:schemeClr val="accent1"/>
            </a:solidFill>
            <a:round/>
            <a:headEnd/>
            <a:tailEnd/>
          </a:ln>
          <a:effectLst/>
        </p:spPr>
        <p:txBody>
          <a:bodyPr>
            <a:prstTxWarp prst="textNoShape">
              <a:avLst/>
            </a:prstTxWarp>
          </a:bodyPr>
          <a:lstStyle/>
          <a:p>
            <a:endParaRPr lang="en-US"/>
          </a:p>
        </p:txBody>
      </p:sp>
      <p:sp>
        <p:nvSpPr>
          <p:cNvPr id="14" name="Text Placeholder 16"/>
          <p:cNvSpPr>
            <a:spLocks noGrp="1"/>
          </p:cNvSpPr>
          <p:nvPr>
            <p:ph type="body" sz="quarter" idx="13"/>
          </p:nvPr>
        </p:nvSpPr>
        <p:spPr bwMode="gray">
          <a:xfrm>
            <a:off x="1270071" y="1651000"/>
            <a:ext cx="6603858" cy="444500"/>
          </a:xfrm>
          <a:prstGeom prst="rect">
            <a:avLst/>
          </a:prstGeom>
        </p:spPr>
        <p:txBody>
          <a:bodyPr vert="horz" bIns="0" anchor="b" anchorCtr="0"/>
          <a:lstStyle>
            <a:lvl1pPr algn="ctr">
              <a:defRPr>
                <a:solidFill>
                  <a:srgbClr val="808080"/>
                </a:solidFill>
              </a:defRPr>
            </a:lvl1pPr>
          </a:lstStyle>
          <a:p>
            <a:pPr lvl="0"/>
            <a:r>
              <a:rPr lang="en-US" dirty="0" smtClean="0"/>
              <a:t>Click to edit Master text styles</a:t>
            </a:r>
            <a:endParaRPr lang="en-US" dirty="0"/>
          </a:p>
        </p:txBody>
      </p:sp>
      <p:sp>
        <p:nvSpPr>
          <p:cNvPr id="16" name="Slide Number Placeholder 15"/>
          <p:cNvSpPr>
            <a:spLocks noGrp="1"/>
          </p:cNvSpPr>
          <p:nvPr>
            <p:ph type="sldNum" sz="quarter" idx="14"/>
          </p:nvPr>
        </p:nvSpPr>
        <p:spPr/>
        <p:txBody>
          <a:bodyPr/>
          <a:lstStyle/>
          <a:p>
            <a:fld id="{1DEFE11F-158B-594E-8BEE-CC26B87FEB3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spTree>
      <p:nvGrpSpPr>
        <p:cNvPr id="1" name=""/>
        <p:cNvGrpSpPr/>
        <p:nvPr/>
      </p:nvGrpSpPr>
      <p:grpSpPr>
        <a:xfrm>
          <a:off x="0" y="0"/>
          <a:ext cx="0" cy="0"/>
          <a:chOff x="0" y="0"/>
          <a:chExt cx="0" cy="0"/>
        </a:xfrm>
      </p:grpSpPr>
      <p:pic>
        <p:nvPicPr>
          <p:cNvPr id="7" name="Picture 6" descr="intnal_cnsmr_exp_1.jpg"/>
          <p:cNvPicPr>
            <a:picLocks noChangeAspect="1"/>
          </p:cNvPicPr>
          <p:nvPr userDrawn="1"/>
        </p:nvPicPr>
        <p:blipFill>
          <a:blip r:embed="rId2"/>
          <a:stretch>
            <a:fillRect/>
          </a:stretch>
        </p:blipFill>
        <p:spPr>
          <a:xfrm flipH="1">
            <a:off x="6069330" y="4339590"/>
            <a:ext cx="3074670" cy="1375410"/>
          </a:xfrm>
          <a:prstGeom prst="rect">
            <a:avLst/>
          </a:prstGeom>
        </p:spPr>
      </p:pic>
      <p:sp>
        <p:nvSpPr>
          <p:cNvPr id="5" name="Title 15"/>
          <p:cNvSpPr>
            <a:spLocks noGrp="1"/>
          </p:cNvSpPr>
          <p:nvPr>
            <p:ph type="title"/>
          </p:nvPr>
        </p:nvSpPr>
        <p:spPr>
          <a:xfrm>
            <a:off x="401638" y="317500"/>
            <a:ext cx="7370762" cy="698500"/>
          </a:xfrm>
          <a:prstGeom prst="rect">
            <a:avLst/>
          </a:prstGeom>
        </p:spPr>
        <p:txBody>
          <a:bodyPr lIns="0" tIns="0" rIns="0" bIns="0"/>
          <a:lstStyle>
            <a:lvl1pPr>
              <a:defRPr>
                <a:solidFill>
                  <a:schemeClr val="tx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p>
            <a:fld id="{1DEFE11F-158B-594E-8BEE-CC26B87FEB3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296959"/>
            <a:ext cx="2133600" cy="304271"/>
          </a:xfrm>
          <a:prstGeom prst="rect">
            <a:avLst/>
          </a:prstGeom>
        </p:spPr>
        <p:txBody>
          <a:bodyPr/>
          <a:lstStyle/>
          <a:p>
            <a:fld id="{E432BB32-4A9E-441C-9430-64FAA8B6C59C}" type="datetimeFigureOut">
              <a:rPr lang="en-US" smtClean="0"/>
              <a:pPr/>
              <a:t>6/27/11</a:t>
            </a:fld>
            <a:endParaRPr lang="en-US"/>
          </a:p>
        </p:txBody>
      </p:sp>
      <p:sp>
        <p:nvSpPr>
          <p:cNvPr id="3" name="Footer Placeholder 2"/>
          <p:cNvSpPr>
            <a:spLocks noGrp="1"/>
          </p:cNvSpPr>
          <p:nvPr>
            <p:ph type="ftr" sz="quarter" idx="11"/>
          </p:nvPr>
        </p:nvSpPr>
        <p:spPr>
          <a:xfrm>
            <a:off x="3124200" y="5296959"/>
            <a:ext cx="2895600" cy="304271"/>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852379C-4E72-40F4-8750-A6CF90C9F1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4" name="Picture 3" descr="att_globe_rgb_grd_pos_2.jpg"/>
          <p:cNvPicPr>
            <a:picLocks noChangeAspect="1"/>
          </p:cNvPicPr>
          <p:nvPr userDrawn="1"/>
        </p:nvPicPr>
        <p:blipFill>
          <a:blip r:embed="rId10"/>
          <a:stretch>
            <a:fillRect/>
          </a:stretch>
        </p:blipFill>
        <p:spPr>
          <a:xfrm>
            <a:off x="8150353" y="314960"/>
            <a:ext cx="604723" cy="604723"/>
          </a:xfrm>
          <a:prstGeom prst="rect">
            <a:avLst/>
          </a:prstGeom>
        </p:spPr>
      </p:pic>
      <p:sp>
        <p:nvSpPr>
          <p:cNvPr id="7" name="Slide Number Placeholder 7"/>
          <p:cNvSpPr>
            <a:spLocks noGrp="1"/>
          </p:cNvSpPr>
          <p:nvPr>
            <p:ph type="sldNum" sz="quarter" idx="4"/>
          </p:nvPr>
        </p:nvSpPr>
        <p:spPr>
          <a:xfrm>
            <a:off x="402166" y="5284900"/>
            <a:ext cx="385235" cy="127000"/>
          </a:xfrm>
          <a:prstGeom prst="rect">
            <a:avLst/>
          </a:prstGeom>
        </p:spPr>
        <p:txBody>
          <a:bodyPr vert="horz" lIns="0" tIns="0" rIns="0" bIns="0" rtlCol="0" anchor="t" anchorCtr="0"/>
          <a:lstStyle>
            <a:lvl1pPr algn="l">
              <a:defRPr sz="800" b="1">
                <a:solidFill>
                  <a:schemeClr val="accent1"/>
                </a:solidFill>
              </a:defRPr>
            </a:lvl1pPr>
          </a:lstStyle>
          <a:p>
            <a:fld id="{1DEFE11F-158B-594E-8BEE-CC26B87FEB38}" type="slidenum">
              <a:rPr lang="en-US" smtClean="0"/>
              <a:pPr/>
              <a:t>‹#›</a:t>
            </a:fld>
            <a:endParaRPr lang="en-US" dirty="0"/>
          </a:p>
        </p:txBody>
      </p:sp>
      <p:sp>
        <p:nvSpPr>
          <p:cNvPr id="8" name="TextBox 7"/>
          <p:cNvSpPr txBox="1"/>
          <p:nvPr userDrawn="1"/>
        </p:nvSpPr>
        <p:spPr>
          <a:xfrm>
            <a:off x="828676" y="5301655"/>
            <a:ext cx="4614310" cy="276999"/>
          </a:xfrm>
          <a:prstGeom prst="rect">
            <a:avLst/>
          </a:prstGeom>
          <a:noFill/>
        </p:spPr>
        <p:txBody>
          <a:bodyPr wrap="square" lIns="0" tIns="0" rIns="0" bIns="0" rtlCol="0" anchor="t" anchorCtr="0">
            <a:spAutoFit/>
          </a:bodyPr>
          <a:lstStyle/>
          <a:p>
            <a:pPr algn="l">
              <a:lnSpc>
                <a:spcPct val="100000"/>
              </a:lnSpc>
              <a:spcBef>
                <a:spcPts val="0"/>
              </a:spcBef>
            </a:pPr>
            <a:r>
              <a:rPr lang="en-US" sz="600" dirty="0" smtClean="0">
                <a:solidFill>
                  <a:schemeClr val="accent1"/>
                </a:solidFill>
              </a:rPr>
              <a:t>© 2010 AT&amp;T Intellectual Property. All rights reserved. AT&amp;T, the AT&amp;T</a:t>
            </a:r>
            <a:r>
              <a:rPr lang="en-US" sz="600" baseline="0" dirty="0" smtClean="0">
                <a:solidFill>
                  <a:schemeClr val="accent1"/>
                </a:solidFill>
              </a:rPr>
              <a:t> </a:t>
            </a:r>
            <a:r>
              <a:rPr lang="en-US" sz="600" dirty="0" smtClean="0">
                <a:solidFill>
                  <a:schemeClr val="accent1"/>
                </a:solidFill>
              </a:rPr>
              <a:t>logo and all other AT&amp;T marks contained herein are trademarks of AT&amp;T</a:t>
            </a:r>
            <a:r>
              <a:rPr lang="en-US" sz="600" baseline="0" dirty="0" smtClean="0">
                <a:solidFill>
                  <a:schemeClr val="accent1"/>
                </a:solidFill>
              </a:rPr>
              <a:t> </a:t>
            </a:r>
            <a:r>
              <a:rPr lang="en-US" sz="600" dirty="0" smtClean="0">
                <a:solidFill>
                  <a:schemeClr val="accent1"/>
                </a:solidFill>
              </a:rPr>
              <a:t>Intellectual Property and/or AT&amp;T affiliated companies. All other marks</a:t>
            </a:r>
            <a:r>
              <a:rPr lang="en-US" sz="600" baseline="0" dirty="0" smtClean="0">
                <a:solidFill>
                  <a:schemeClr val="accent1"/>
                </a:solidFill>
              </a:rPr>
              <a:t> </a:t>
            </a:r>
            <a:r>
              <a:rPr lang="en-US" sz="600" dirty="0" smtClean="0">
                <a:solidFill>
                  <a:schemeClr val="accent1"/>
                </a:solidFill>
              </a:rPr>
              <a:t>contained herein are the property of their respective owners.</a:t>
            </a:r>
            <a:endParaRPr lang="en-US" sz="600"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53" r:id="rId1"/>
    <p:sldLayoutId id="2147483656" r:id="rId2"/>
    <p:sldLayoutId id="2147483657" r:id="rId3"/>
    <p:sldLayoutId id="2147483658" r:id="rId4"/>
    <p:sldLayoutId id="2147483659" r:id="rId5"/>
    <p:sldLayoutId id="2147483660" r:id="rId6"/>
    <p:sldLayoutId id="2147483661" r:id="rId7"/>
    <p:sldLayoutId id="2147483662" r:id="rId8"/>
  </p:sldLayoutIdLst>
  <p:hf hdr="0" dt="0"/>
  <p:txStyles>
    <p:titleStyle>
      <a:lvl1pPr algn="l" defTabSz="947738" rtl="0" eaLnBrk="0" fontAlgn="base" hangingPunct="0">
        <a:lnSpc>
          <a:spcPct val="105000"/>
        </a:lnSpc>
        <a:spcBef>
          <a:spcPct val="0"/>
        </a:spcBef>
        <a:spcAft>
          <a:spcPct val="0"/>
        </a:spcAft>
        <a:defRPr sz="2600" b="1">
          <a:solidFill>
            <a:schemeClr val="accent1"/>
          </a:solidFill>
          <a:latin typeface="+mj-lt"/>
          <a:ea typeface="+mj-ea"/>
          <a:cs typeface="+mj-cs"/>
        </a:defRPr>
      </a:lvl1pPr>
      <a:lvl2pPr algn="l" defTabSz="947738" rtl="0" eaLnBrk="0" fontAlgn="base" hangingPunct="0">
        <a:lnSpc>
          <a:spcPct val="105000"/>
        </a:lnSpc>
        <a:spcBef>
          <a:spcPct val="0"/>
        </a:spcBef>
        <a:spcAft>
          <a:spcPct val="0"/>
        </a:spcAft>
        <a:defRPr sz="2600" b="1">
          <a:solidFill>
            <a:schemeClr val="accent1"/>
          </a:solidFill>
          <a:latin typeface="Verdana" pitchFamily="-111" charset="0"/>
        </a:defRPr>
      </a:lvl2pPr>
      <a:lvl3pPr algn="l" defTabSz="947738" rtl="0" eaLnBrk="0" fontAlgn="base" hangingPunct="0">
        <a:lnSpc>
          <a:spcPct val="105000"/>
        </a:lnSpc>
        <a:spcBef>
          <a:spcPct val="0"/>
        </a:spcBef>
        <a:spcAft>
          <a:spcPct val="0"/>
        </a:spcAft>
        <a:defRPr sz="2600" b="1">
          <a:solidFill>
            <a:schemeClr val="accent1"/>
          </a:solidFill>
          <a:latin typeface="Verdana" pitchFamily="-111" charset="0"/>
        </a:defRPr>
      </a:lvl3pPr>
      <a:lvl4pPr algn="l" defTabSz="947738" rtl="0" eaLnBrk="0" fontAlgn="base" hangingPunct="0">
        <a:lnSpc>
          <a:spcPct val="105000"/>
        </a:lnSpc>
        <a:spcBef>
          <a:spcPct val="0"/>
        </a:spcBef>
        <a:spcAft>
          <a:spcPct val="0"/>
        </a:spcAft>
        <a:defRPr sz="2600" b="1">
          <a:solidFill>
            <a:schemeClr val="accent1"/>
          </a:solidFill>
          <a:latin typeface="Verdana" pitchFamily="-111" charset="0"/>
        </a:defRPr>
      </a:lvl4pPr>
      <a:lvl5pPr algn="l" defTabSz="947738" rtl="0" eaLnBrk="0" fontAlgn="base" hangingPunct="0">
        <a:lnSpc>
          <a:spcPct val="105000"/>
        </a:lnSpc>
        <a:spcBef>
          <a:spcPct val="0"/>
        </a:spcBef>
        <a:spcAft>
          <a:spcPct val="0"/>
        </a:spcAft>
        <a:defRPr sz="2600" b="1">
          <a:solidFill>
            <a:schemeClr val="accent1"/>
          </a:solidFill>
          <a:latin typeface="Verdana" pitchFamily="-111" charset="0"/>
        </a:defRPr>
      </a:lvl5pPr>
      <a:lvl6pPr marL="457200" algn="l" defTabSz="947738" rtl="0" eaLnBrk="0" fontAlgn="base" hangingPunct="0">
        <a:lnSpc>
          <a:spcPct val="105000"/>
        </a:lnSpc>
        <a:spcBef>
          <a:spcPct val="0"/>
        </a:spcBef>
        <a:spcAft>
          <a:spcPct val="0"/>
        </a:spcAft>
        <a:defRPr sz="2600" b="1">
          <a:solidFill>
            <a:schemeClr val="accent1"/>
          </a:solidFill>
          <a:latin typeface="Verdana" pitchFamily="-111" charset="0"/>
        </a:defRPr>
      </a:lvl6pPr>
      <a:lvl7pPr marL="914400" algn="l" defTabSz="947738" rtl="0" eaLnBrk="0" fontAlgn="base" hangingPunct="0">
        <a:lnSpc>
          <a:spcPct val="105000"/>
        </a:lnSpc>
        <a:spcBef>
          <a:spcPct val="0"/>
        </a:spcBef>
        <a:spcAft>
          <a:spcPct val="0"/>
        </a:spcAft>
        <a:defRPr sz="2600" b="1">
          <a:solidFill>
            <a:schemeClr val="accent1"/>
          </a:solidFill>
          <a:latin typeface="Verdana" pitchFamily="-111" charset="0"/>
        </a:defRPr>
      </a:lvl7pPr>
      <a:lvl8pPr marL="1371600" algn="l" defTabSz="947738" rtl="0" eaLnBrk="0" fontAlgn="base" hangingPunct="0">
        <a:lnSpc>
          <a:spcPct val="105000"/>
        </a:lnSpc>
        <a:spcBef>
          <a:spcPct val="0"/>
        </a:spcBef>
        <a:spcAft>
          <a:spcPct val="0"/>
        </a:spcAft>
        <a:defRPr sz="2600" b="1">
          <a:solidFill>
            <a:schemeClr val="accent1"/>
          </a:solidFill>
          <a:latin typeface="Verdana" pitchFamily="-111" charset="0"/>
        </a:defRPr>
      </a:lvl8pPr>
      <a:lvl9pPr marL="1828800" algn="l" defTabSz="947738" rtl="0" eaLnBrk="0" fontAlgn="base" hangingPunct="0">
        <a:lnSpc>
          <a:spcPct val="105000"/>
        </a:lnSpc>
        <a:spcBef>
          <a:spcPct val="0"/>
        </a:spcBef>
        <a:spcAft>
          <a:spcPct val="0"/>
        </a:spcAft>
        <a:defRPr sz="2600" b="1">
          <a:solidFill>
            <a:schemeClr val="accent1"/>
          </a:solidFill>
          <a:latin typeface="Verdana" pitchFamily="-111" charset="0"/>
        </a:defRPr>
      </a:lvl9pPr>
    </p:titleStyle>
    <p:bodyStyle>
      <a:lvl1pPr algn="l" defTabSz="947738" rtl="0" eaLnBrk="0" fontAlgn="base" hangingPunct="0">
        <a:spcBef>
          <a:spcPct val="20000"/>
        </a:spcBef>
        <a:spcAft>
          <a:spcPct val="20000"/>
        </a:spcAft>
        <a:buClr>
          <a:schemeClr val="tx2"/>
        </a:buClr>
        <a:buSzPct val="100000"/>
        <a:defRPr sz="2000">
          <a:solidFill>
            <a:schemeClr val="tx1"/>
          </a:solidFill>
          <a:latin typeface="+mn-lt"/>
          <a:ea typeface="+mn-ea"/>
          <a:cs typeface="+mn-cs"/>
        </a:defRPr>
      </a:lvl1pPr>
      <a:lvl2pPr marL="234950" indent="-233363" algn="l" defTabSz="947738" rtl="0" eaLnBrk="0" fontAlgn="base" hangingPunct="0">
        <a:spcBef>
          <a:spcPct val="10000"/>
        </a:spcBef>
        <a:spcAft>
          <a:spcPct val="30000"/>
        </a:spcAft>
        <a:buClr>
          <a:schemeClr val="tx1"/>
        </a:buClr>
        <a:buSzPct val="80000"/>
        <a:buChar char="•"/>
        <a:defRPr sz="2000">
          <a:solidFill>
            <a:schemeClr val="tx1"/>
          </a:solidFill>
          <a:latin typeface="+mn-lt"/>
          <a:ea typeface="ＭＳ Ｐゴシック" pitchFamily="-111" charset="-128"/>
        </a:defRPr>
      </a:lvl2pPr>
      <a:lvl3pPr marL="461963" indent="-225425" algn="l" defTabSz="947738" rtl="0" eaLnBrk="0" fontAlgn="base" hangingPunct="0">
        <a:spcBef>
          <a:spcPct val="0"/>
        </a:spcBef>
        <a:spcAft>
          <a:spcPct val="20000"/>
        </a:spcAft>
        <a:buClr>
          <a:schemeClr val="tx1"/>
        </a:buClr>
        <a:buSzPct val="80000"/>
        <a:buFont typeface="IB Wb Regular" pitchFamily="-111" charset="0"/>
        <a:buChar char="–"/>
        <a:defRPr>
          <a:solidFill>
            <a:schemeClr val="tx1"/>
          </a:solidFill>
          <a:latin typeface="+mn-lt"/>
          <a:ea typeface="ＭＳ Ｐゴシック" pitchFamily="-111" charset="-128"/>
        </a:defRPr>
      </a:lvl3pPr>
      <a:lvl4pPr marL="692150" indent="-228600" algn="l" defTabSz="947738" rtl="0" eaLnBrk="0" fontAlgn="base" hangingPunct="0">
        <a:spcBef>
          <a:spcPct val="0"/>
        </a:spcBef>
        <a:spcAft>
          <a:spcPct val="20000"/>
        </a:spcAft>
        <a:buClr>
          <a:schemeClr val="tx1"/>
        </a:buClr>
        <a:buSzPct val="80000"/>
        <a:buChar char="•"/>
        <a:defRPr sz="1600">
          <a:solidFill>
            <a:schemeClr val="tx1"/>
          </a:solidFill>
          <a:latin typeface="+mn-lt"/>
          <a:ea typeface="ＭＳ Ｐゴシック" pitchFamily="-111" charset="-128"/>
        </a:defRPr>
      </a:lvl4pPr>
      <a:lvl5pPr marL="9159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5pPr>
      <a:lvl6pPr marL="13731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6pPr>
      <a:lvl7pPr marL="18303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7pPr>
      <a:lvl8pPr marL="22875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8pPr>
      <a:lvl9pPr marL="2744788" indent="-222250" algn="l" defTabSz="947738" rtl="0" eaLnBrk="0" fontAlgn="base" hangingPunct="0">
        <a:spcBef>
          <a:spcPct val="0"/>
        </a:spcBef>
        <a:spcAft>
          <a:spcPct val="20000"/>
        </a:spcAft>
        <a:buClr>
          <a:schemeClr val="tx1"/>
        </a:buClr>
        <a:buSzPct val="80000"/>
        <a:buFont typeface="Verdana" pitchFamily="-111" charset="0"/>
        <a:buChar char="–"/>
        <a:defRPr sz="16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8.xml"/><Relationship Id="rId3"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en-US" dirty="0" smtClean="0"/>
              <a:t>November 1, 2010</a:t>
            </a:r>
            <a:endParaRPr lang="en-US" dirty="0"/>
          </a:p>
        </p:txBody>
      </p:sp>
      <p:sp>
        <p:nvSpPr>
          <p:cNvPr id="10" name="Title 9"/>
          <p:cNvSpPr>
            <a:spLocks noGrp="1"/>
          </p:cNvSpPr>
          <p:nvPr>
            <p:ph type="title"/>
          </p:nvPr>
        </p:nvSpPr>
        <p:spPr/>
        <p:txBody>
          <a:bodyPr/>
          <a:lstStyle/>
          <a:p>
            <a:r>
              <a:rPr lang="en-US" dirty="0" smtClean="0"/>
              <a:t>LTE Projects</a:t>
            </a:r>
            <a:endParaRPr lang="en-US" dirty="0"/>
          </a:p>
        </p:txBody>
      </p:sp>
      <p:sp>
        <p:nvSpPr>
          <p:cNvPr id="6" name="Slide Number Placeholder 5"/>
          <p:cNvSpPr>
            <a:spLocks noGrp="1"/>
          </p:cNvSpPr>
          <p:nvPr>
            <p:ph type="sldNum" sz="quarter" idx="11"/>
          </p:nvPr>
        </p:nvSpPr>
        <p:spPr/>
        <p:txBody>
          <a:bodyPr/>
          <a:lstStyle/>
          <a:p>
            <a:fld id="{1DEFE11F-158B-594E-8BEE-CC26B87FEB38}"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VPMO Status</a:t>
            </a:r>
            <a:endParaRPr lang="en-US" dirty="0"/>
          </a:p>
        </p:txBody>
      </p:sp>
      <p:graphicFrame>
        <p:nvGraphicFramePr>
          <p:cNvPr id="5" name="Content Placeholder 4"/>
          <p:cNvGraphicFramePr>
            <a:graphicFrameLocks noGrp="1"/>
          </p:cNvGraphicFramePr>
          <p:nvPr>
            <p:ph sz="half" idx="10"/>
          </p:nvPr>
        </p:nvGraphicFramePr>
        <p:xfrm>
          <a:off x="228599" y="952497"/>
          <a:ext cx="8001000" cy="2529204"/>
        </p:xfrm>
        <a:graphic>
          <a:graphicData uri="http://schemas.openxmlformats.org/drawingml/2006/table">
            <a:tbl>
              <a:tblPr/>
              <a:tblGrid>
                <a:gridCol w="1143001"/>
                <a:gridCol w="2125709"/>
                <a:gridCol w="4732290"/>
              </a:tblGrid>
              <a:tr h="3419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charset="0"/>
                        </a:rPr>
                        <a:t>VPMO Number</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charset="0"/>
                        </a:rPr>
                        <a:t>Project Name</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smtClean="0">
                          <a:ln>
                            <a:noFill/>
                          </a:ln>
                          <a:solidFill>
                            <a:srgbClr val="FFFFFF"/>
                          </a:solidFill>
                          <a:effectLst/>
                          <a:latin typeface="Arial" charset="0"/>
                        </a:rPr>
                        <a:t>Comments</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18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95311</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K201996 - LTE Speed Tiers</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3 BM instances and 3 Care Portal in Hayward data center</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DBA Questionnaire completed on 8/20</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800" kern="1200" dirty="0" smtClean="0">
                          <a:solidFill>
                            <a:srgbClr val="002060"/>
                          </a:solidFill>
                          <a:latin typeface="Arial" pitchFamily="34" charset="0"/>
                          <a:ea typeface="+mn-ea"/>
                          <a:cs typeface="Arial" pitchFamily="34" charset="0"/>
                        </a:rPr>
                        <a:t>TSD assigned to Jim Miao. Waiting on the ITO timeline for the 12/17 implementation date.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800" kern="1200" baseline="0" dirty="0" smtClean="0">
                          <a:solidFill>
                            <a:srgbClr val="002060"/>
                          </a:solidFill>
                          <a:latin typeface="Arial" pitchFamily="34" charset="0"/>
                          <a:ea typeface="+mn-ea"/>
                          <a:cs typeface="Arial" pitchFamily="34" charset="0"/>
                        </a:rPr>
                        <a:t>Early order of equipment 10/4</a:t>
                      </a:r>
                      <a:endParaRPr lang="en-US" sz="800" kern="1200" dirty="0" smtClean="0">
                        <a:solidFill>
                          <a:srgbClr val="002060"/>
                        </a:solidFill>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800" kern="1200" dirty="0" smtClean="0">
                          <a:solidFill>
                            <a:srgbClr val="002060"/>
                          </a:solidFill>
                          <a:latin typeface="Arial" pitchFamily="34" charset="0"/>
                          <a:ea typeface="+mn-ea"/>
                          <a:cs typeface="Arial" pitchFamily="34" charset="0"/>
                        </a:rPr>
                        <a:t>Final blueprint</a:t>
                      </a:r>
                      <a:r>
                        <a:rPr lang="en-US" sz="800" kern="1200" baseline="0" dirty="0" smtClean="0">
                          <a:solidFill>
                            <a:srgbClr val="002060"/>
                          </a:solidFill>
                          <a:latin typeface="Arial" pitchFamily="34" charset="0"/>
                          <a:ea typeface="+mn-ea"/>
                          <a:cs typeface="Arial" pitchFamily="34" charset="0"/>
                        </a:rPr>
                        <a:t> expected 10/13</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5718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94323</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MBL 201997a-LTE-RTN-Network Connectivity Solution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Dedicated Network lab Connectivity between Willows lab and Bothell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David Montgomery is currently working on the design for new connection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kern="1200" dirty="0" smtClean="0">
                          <a:solidFill>
                            <a:srgbClr val="002060"/>
                          </a:solidFill>
                          <a:latin typeface="Arial" pitchFamily="34" charset="0"/>
                          <a:ea typeface="+mn-ea"/>
                          <a:cs typeface="Arial" pitchFamily="34" charset="0"/>
                        </a:rPr>
                        <a:t>Equipment has been ordered</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kern="1200" dirty="0" smtClean="0">
                          <a:solidFill>
                            <a:srgbClr val="002060"/>
                          </a:solidFill>
                          <a:latin typeface="Arial" pitchFamily="34" charset="0"/>
                          <a:ea typeface="+mn-ea"/>
                          <a:cs typeface="Arial" pitchFamily="34" charset="0"/>
                        </a:rPr>
                        <a:t>HW configuration/testing</a:t>
                      </a:r>
                      <a:r>
                        <a:rPr lang="en-US" sz="800" kern="1200" baseline="0" dirty="0" smtClean="0">
                          <a:solidFill>
                            <a:srgbClr val="002060"/>
                          </a:solidFill>
                          <a:latin typeface="Arial" pitchFamily="34" charset="0"/>
                          <a:ea typeface="+mn-ea"/>
                          <a:cs typeface="Arial" pitchFamily="34" charset="0"/>
                        </a:rPr>
                        <a:t> complete 10/25</a:t>
                      </a:r>
                      <a:endParaRPr lang="en-US" sz="800" kern="1200" dirty="0" smtClean="0">
                        <a:solidFill>
                          <a:srgbClr val="002060"/>
                        </a:solidFill>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kern="1200" cap="none" normalizeH="0" baseline="0" dirty="0" smtClean="0">
                          <a:ln>
                            <a:noFill/>
                          </a:ln>
                          <a:solidFill>
                            <a:srgbClr val="002060"/>
                          </a:solidFill>
                          <a:effectLst/>
                          <a:latin typeface="Arial" pitchFamily="34" charset="0"/>
                          <a:ea typeface="+mn-ea"/>
                          <a:cs typeface="Arial" pitchFamily="34" charset="0"/>
                        </a:rPr>
                        <a:t>Ready date beginning of November 2010</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71819">
                <a:tc>
                  <a:txBody>
                    <a:bodyPr/>
                    <a:lstStyle/>
                    <a:p>
                      <a:r>
                        <a:rPr lang="en-US" sz="800" dirty="0" smtClean="0">
                          <a:solidFill>
                            <a:srgbClr val="002060"/>
                          </a:solidFill>
                          <a:latin typeface="Arial" pitchFamily="34" charset="0"/>
                          <a:cs typeface="Arial" pitchFamily="34" charset="0"/>
                        </a:rPr>
                        <a:t>94602</a:t>
                      </a:r>
                      <a:endParaRPr lang="en-US" sz="80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800" dirty="0" smtClean="0">
                          <a:solidFill>
                            <a:srgbClr val="002060"/>
                          </a:solidFill>
                          <a:latin typeface="Arial" pitchFamily="34" charset="0"/>
                          <a:cs typeface="Arial" pitchFamily="34" charset="0"/>
                        </a:rPr>
                        <a:t>LTE - Real Time Notification </a:t>
                      </a:r>
                      <a:endParaRPr lang="en-US" sz="80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2 BM instances in Hayward for Failover and Performance Testing in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Go-Live date 12/7 for all servers.  </a:t>
                      </a:r>
                    </a:p>
                    <a:p>
                      <a:pPr>
                        <a:buFont typeface="Arial" pitchFamily="34" charset="0"/>
                        <a:buChar char="•"/>
                      </a:pPr>
                      <a:r>
                        <a:rPr lang="en-US" sz="800" kern="1200" dirty="0" smtClean="0">
                          <a:solidFill>
                            <a:srgbClr val="002060"/>
                          </a:solidFill>
                          <a:latin typeface="Arial" pitchFamily="34" charset="0"/>
                          <a:ea typeface="+mn-ea"/>
                          <a:cs typeface="Arial" pitchFamily="34" charset="0"/>
                        </a:rPr>
                        <a:t>Pending IP’s for BM.</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ITO continues to work on hardware build out</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6" name="Slide Number Placeholder 5"/>
          <p:cNvSpPr>
            <a:spLocks noGrp="1"/>
          </p:cNvSpPr>
          <p:nvPr>
            <p:ph type="sldNum" sz="quarter" idx="11"/>
          </p:nvPr>
        </p:nvSpPr>
        <p:spPr/>
        <p:txBody>
          <a:bodyPr/>
          <a:lstStyle/>
          <a:p>
            <a:fld id="{1DEFE11F-158B-594E-8BEE-CC26B87FEB38}"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228600" y="800100"/>
          <a:ext cx="8686800" cy="4914900"/>
        </p:xfrm>
        <a:graphic>
          <a:graphicData uri="http://schemas.openxmlformats.org/presentationml/2006/ole">
            <p:oleObj spid="_x0000_s1026" name="Acrobat Document" r:id="rId3" imgW="7112000" imgH="5499100" progId="">
              <p:embed/>
            </p:oleObj>
          </a:graphicData>
        </a:graphic>
      </p:graphicFrame>
      <p:sp>
        <p:nvSpPr>
          <p:cNvPr id="4" name="Rectangle 3"/>
          <p:cNvSpPr/>
          <p:nvPr/>
        </p:nvSpPr>
        <p:spPr>
          <a:xfrm>
            <a:off x="3835260" y="2626668"/>
            <a:ext cx="1473480" cy="461665"/>
          </a:xfrm>
          <a:prstGeom prst="rect">
            <a:avLst/>
          </a:prstGeom>
        </p:spPr>
        <p:txBody>
          <a:bodyPr wrap="none">
            <a:spAutoFit/>
          </a:bodyPr>
          <a:lstStyle/>
          <a:p>
            <a:r>
              <a:rPr lang="en-US" dirty="0" smtClean="0"/>
              <a:t>Network</a:t>
            </a:r>
            <a:endParaRPr lang="en-US" dirty="0"/>
          </a:p>
        </p:txBody>
      </p:sp>
      <p:sp>
        <p:nvSpPr>
          <p:cNvPr id="5" name="TextBox 4"/>
          <p:cNvSpPr txBox="1"/>
          <p:nvPr/>
        </p:nvSpPr>
        <p:spPr>
          <a:xfrm>
            <a:off x="533400" y="190500"/>
            <a:ext cx="7467600" cy="461665"/>
          </a:xfrm>
          <a:prstGeom prst="rect">
            <a:avLst/>
          </a:prstGeom>
          <a:noFill/>
        </p:spPr>
        <p:txBody>
          <a:bodyPr wrap="square" rtlCol="0">
            <a:spAutoFit/>
          </a:bodyPr>
          <a:lstStyle/>
          <a:p>
            <a:r>
              <a:rPr lang="en-US" b="1" dirty="0" smtClean="0">
                <a:solidFill>
                  <a:schemeClr val="tx1">
                    <a:lumMod val="75000"/>
                  </a:schemeClr>
                </a:solidFill>
              </a:rPr>
              <a:t>Overall Architectural Diagram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bwMode="auto">
          <a:noFill/>
          <a:ln>
            <a:miter lim="800000"/>
            <a:headEnd/>
            <a:tailEnd/>
          </a:ln>
        </p:spPr>
        <p:txBody>
          <a:bodyPr wrap="square" numCol="1" compatLnSpc="1">
            <a:prstTxWarp prst="textNoShape">
              <a:avLst/>
            </a:prstTxWarp>
          </a:bodyPr>
          <a:lstStyle/>
          <a:p>
            <a:fld id="{18101BBF-2FCD-410B-9CE1-D0EB9874673C}" type="slidenum">
              <a:rPr lang="en-US" smtClean="0">
                <a:latin typeface="Verdana" pitchFamily="34" charset="0"/>
                <a:cs typeface="Arial" pitchFamily="34" charset="0"/>
              </a:rPr>
              <a:pPr/>
              <a:t>12</a:t>
            </a:fld>
            <a:endParaRPr lang="en-US" smtClean="0">
              <a:latin typeface="Verdana" pitchFamily="34" charset="0"/>
              <a:cs typeface="Arial" pitchFamily="34" charset="0"/>
            </a:endParaRPr>
          </a:p>
        </p:txBody>
      </p:sp>
      <p:sp>
        <p:nvSpPr>
          <p:cNvPr id="127" name="Rectangle 126"/>
          <p:cNvSpPr/>
          <p:nvPr/>
        </p:nvSpPr>
        <p:spPr>
          <a:xfrm>
            <a:off x="1219200" y="127000"/>
            <a:ext cx="6629400" cy="25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tx1">
                    <a:lumMod val="75000"/>
                  </a:schemeClr>
                </a:solidFill>
              </a:rPr>
              <a:t>201996 </a:t>
            </a:r>
            <a:r>
              <a:rPr lang="en-US" sz="1800" b="1" dirty="0" smtClean="0">
                <a:solidFill>
                  <a:schemeClr val="tx1">
                    <a:lumMod val="75000"/>
                  </a:schemeClr>
                </a:solidFill>
              </a:rPr>
              <a:t>Phase 1 ETE </a:t>
            </a:r>
            <a:r>
              <a:rPr lang="en-US" sz="1800" b="1" dirty="0">
                <a:solidFill>
                  <a:schemeClr val="tx1">
                    <a:lumMod val="75000"/>
                  </a:schemeClr>
                </a:solidFill>
              </a:rPr>
              <a:t>Flow Diagram</a:t>
            </a:r>
          </a:p>
        </p:txBody>
      </p:sp>
      <p:sp>
        <p:nvSpPr>
          <p:cNvPr id="137" name="Rectangle 136"/>
          <p:cNvSpPr/>
          <p:nvPr/>
        </p:nvSpPr>
        <p:spPr>
          <a:xfrm>
            <a:off x="533400" y="1028700"/>
            <a:ext cx="609600" cy="304800"/>
          </a:xfrm>
          <a:prstGeom prst="rect">
            <a:avLst/>
          </a:prstGeom>
        </p:spPr>
        <p:style>
          <a:lnRef idx="1">
            <a:schemeClr val="dk1"/>
          </a:lnRef>
          <a:fillRef idx="3">
            <a:schemeClr val="dk1"/>
          </a:fillRef>
          <a:effectRef idx="2">
            <a:schemeClr val="dk1"/>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800" b="1" dirty="0"/>
              <a:t>SystemX</a:t>
            </a:r>
          </a:p>
        </p:txBody>
      </p:sp>
      <p:sp>
        <p:nvSpPr>
          <p:cNvPr id="138" name="Rectangle 137"/>
          <p:cNvSpPr/>
          <p:nvPr/>
        </p:nvSpPr>
        <p:spPr>
          <a:xfrm>
            <a:off x="533400" y="647700"/>
            <a:ext cx="609600" cy="304800"/>
          </a:xfrm>
          <a:prstGeom prst="rect">
            <a:avLst/>
          </a:prstGeom>
        </p:spPr>
        <p:style>
          <a:lnRef idx="1">
            <a:schemeClr val="dk1"/>
          </a:lnRef>
          <a:fillRef idx="3">
            <a:schemeClr val="dk1"/>
          </a:fillRef>
          <a:effectRef idx="2">
            <a:schemeClr val="dk1"/>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800" b="1" dirty="0"/>
              <a:t>Phoenix</a:t>
            </a:r>
          </a:p>
        </p:txBody>
      </p:sp>
      <p:sp>
        <p:nvSpPr>
          <p:cNvPr id="139" name="Rectangle 138"/>
          <p:cNvSpPr/>
          <p:nvPr/>
        </p:nvSpPr>
        <p:spPr>
          <a:xfrm>
            <a:off x="533400" y="2705100"/>
            <a:ext cx="609600" cy="304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800" b="1" dirty="0"/>
              <a:t>MyATT</a:t>
            </a:r>
          </a:p>
        </p:txBody>
      </p:sp>
      <p:sp>
        <p:nvSpPr>
          <p:cNvPr id="140" name="Rectangle 139"/>
          <p:cNvSpPr/>
          <p:nvPr/>
        </p:nvSpPr>
        <p:spPr>
          <a:xfrm>
            <a:off x="533400" y="1409700"/>
            <a:ext cx="609600" cy="304800"/>
          </a:xfrm>
          <a:prstGeom prst="rect">
            <a:avLst/>
          </a:prstGeom>
        </p:spPr>
        <p:style>
          <a:lnRef idx="1">
            <a:schemeClr val="dk1"/>
          </a:lnRef>
          <a:fillRef idx="3">
            <a:schemeClr val="dk1"/>
          </a:fillRef>
          <a:effectRef idx="2">
            <a:schemeClr val="dk1"/>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900" b="1" dirty="0"/>
              <a:t>OPUS</a:t>
            </a:r>
          </a:p>
        </p:txBody>
      </p:sp>
      <p:sp>
        <p:nvSpPr>
          <p:cNvPr id="143" name="Rectangle 142"/>
          <p:cNvSpPr/>
          <p:nvPr/>
        </p:nvSpPr>
        <p:spPr>
          <a:xfrm>
            <a:off x="533400" y="1943100"/>
            <a:ext cx="609600" cy="304800"/>
          </a:xfrm>
          <a:prstGeom prst="rect">
            <a:avLst/>
          </a:prstGeom>
        </p:spPr>
        <p:style>
          <a:lnRef idx="1">
            <a:schemeClr val="dk1"/>
          </a:lnRef>
          <a:fillRef idx="3">
            <a:schemeClr val="dk1"/>
          </a:fillRef>
          <a:effectRef idx="2">
            <a:schemeClr val="dk1"/>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900" b="1" dirty="0"/>
              <a:t>PDC</a:t>
            </a:r>
          </a:p>
        </p:txBody>
      </p:sp>
      <p:sp>
        <p:nvSpPr>
          <p:cNvPr id="146" name="Rectangle 145"/>
          <p:cNvSpPr/>
          <p:nvPr/>
        </p:nvSpPr>
        <p:spPr>
          <a:xfrm>
            <a:off x="533400" y="2324100"/>
            <a:ext cx="609600" cy="304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900" b="1" dirty="0"/>
              <a:t>POC</a:t>
            </a:r>
          </a:p>
        </p:txBody>
      </p:sp>
      <p:sp>
        <p:nvSpPr>
          <p:cNvPr id="151" name="Rectangle 150"/>
          <p:cNvSpPr/>
          <p:nvPr/>
        </p:nvSpPr>
        <p:spPr>
          <a:xfrm>
            <a:off x="2209800" y="1790700"/>
            <a:ext cx="990600" cy="457200"/>
          </a:xfrm>
          <a:prstGeom prst="rect">
            <a:avLst/>
          </a:prstGeom>
        </p:spPr>
        <p:style>
          <a:lnRef idx="1">
            <a:schemeClr val="dk1"/>
          </a:lnRef>
          <a:fillRef idx="3">
            <a:schemeClr val="dk1"/>
          </a:fillRef>
          <a:effectRef idx="2">
            <a:schemeClr val="dk1"/>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1200" b="1" dirty="0"/>
              <a:t>TLG</a:t>
            </a:r>
          </a:p>
        </p:txBody>
      </p:sp>
      <p:sp>
        <p:nvSpPr>
          <p:cNvPr id="152" name="Rectangle 151"/>
          <p:cNvSpPr/>
          <p:nvPr/>
        </p:nvSpPr>
        <p:spPr>
          <a:xfrm>
            <a:off x="4191000" y="1866900"/>
            <a:ext cx="838200" cy="381000"/>
          </a:xfrm>
          <a:prstGeom prst="rect">
            <a:avLst/>
          </a:prstGeom>
        </p:spPr>
        <p:style>
          <a:lnRef idx="1">
            <a:schemeClr val="dk1"/>
          </a:lnRef>
          <a:fillRef idx="3">
            <a:schemeClr val="dk1"/>
          </a:fillRef>
          <a:effectRef idx="2">
            <a:schemeClr val="dk1"/>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900" b="1" dirty="0"/>
              <a:t>Switch Control</a:t>
            </a:r>
          </a:p>
        </p:txBody>
      </p:sp>
      <p:sp>
        <p:nvSpPr>
          <p:cNvPr id="153" name="Rectangle 152"/>
          <p:cNvSpPr/>
          <p:nvPr/>
        </p:nvSpPr>
        <p:spPr>
          <a:xfrm>
            <a:off x="5791200" y="2781300"/>
            <a:ext cx="1143000" cy="3810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800" b="1" dirty="0">
                <a:solidFill>
                  <a:schemeClr val="tx2">
                    <a:lumMod val="75000"/>
                  </a:schemeClr>
                </a:solidFill>
              </a:rPr>
              <a:t>Balance Manager</a:t>
            </a:r>
          </a:p>
        </p:txBody>
      </p:sp>
      <p:sp>
        <p:nvSpPr>
          <p:cNvPr id="155" name="Rectangle 154"/>
          <p:cNvSpPr/>
          <p:nvPr/>
        </p:nvSpPr>
        <p:spPr>
          <a:xfrm>
            <a:off x="5181600" y="952500"/>
            <a:ext cx="762000"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900" b="1" dirty="0">
                <a:solidFill>
                  <a:schemeClr val="tx2">
                    <a:lumMod val="75000"/>
                  </a:schemeClr>
                </a:solidFill>
              </a:rPr>
              <a:t>MIND</a:t>
            </a:r>
          </a:p>
        </p:txBody>
      </p:sp>
      <p:sp>
        <p:nvSpPr>
          <p:cNvPr id="156" name="Rectangle 155"/>
          <p:cNvSpPr/>
          <p:nvPr/>
        </p:nvSpPr>
        <p:spPr>
          <a:xfrm>
            <a:off x="4572000" y="952500"/>
            <a:ext cx="457200"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900" b="1" dirty="0">
                <a:solidFill>
                  <a:schemeClr val="tx2">
                    <a:lumMod val="75000"/>
                  </a:schemeClr>
                </a:solidFill>
              </a:rPr>
              <a:t>HLR</a:t>
            </a:r>
          </a:p>
        </p:txBody>
      </p:sp>
      <p:cxnSp>
        <p:nvCxnSpPr>
          <p:cNvPr id="157" name="Straight Arrow Connector 156"/>
          <p:cNvCxnSpPr>
            <a:stCxn id="140" idx="3"/>
          </p:cNvCxnSpPr>
          <p:nvPr/>
        </p:nvCxnSpPr>
        <p:spPr>
          <a:xfrm>
            <a:off x="1143000" y="1562100"/>
            <a:ext cx="609600" cy="158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43" idx="3"/>
          </p:cNvCxnSpPr>
          <p:nvPr/>
        </p:nvCxnSpPr>
        <p:spPr>
          <a:xfrm>
            <a:off x="1143000" y="2095500"/>
            <a:ext cx="609600" cy="158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37" idx="3"/>
          </p:cNvCxnSpPr>
          <p:nvPr/>
        </p:nvCxnSpPr>
        <p:spPr>
          <a:xfrm>
            <a:off x="1143000" y="1181100"/>
            <a:ext cx="609600" cy="158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1143000" y="800100"/>
            <a:ext cx="609600" cy="158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146" idx="3"/>
          </p:cNvCxnSpPr>
          <p:nvPr/>
        </p:nvCxnSpPr>
        <p:spPr>
          <a:xfrm>
            <a:off x="1143000" y="2476500"/>
            <a:ext cx="609600" cy="158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39" idx="3"/>
          </p:cNvCxnSpPr>
          <p:nvPr/>
        </p:nvCxnSpPr>
        <p:spPr>
          <a:xfrm>
            <a:off x="1143000" y="2857500"/>
            <a:ext cx="609600" cy="158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151" idx="3"/>
            <a:endCxn id="152" idx="1"/>
          </p:cNvCxnSpPr>
          <p:nvPr/>
        </p:nvCxnSpPr>
        <p:spPr>
          <a:xfrm>
            <a:off x="3200400" y="2019300"/>
            <a:ext cx="990600" cy="38100"/>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a:off x="5029200" y="2171700"/>
            <a:ext cx="838200" cy="609600"/>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6" name="TextBox 24"/>
          <p:cNvSpPr txBox="1">
            <a:spLocks noChangeArrowheads="1"/>
          </p:cNvSpPr>
          <p:nvPr/>
        </p:nvSpPr>
        <p:spPr bwMode="auto">
          <a:xfrm>
            <a:off x="5181600" y="2400300"/>
            <a:ext cx="304800" cy="2460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d</a:t>
            </a:r>
          </a:p>
        </p:txBody>
      </p:sp>
      <p:sp>
        <p:nvSpPr>
          <p:cNvPr id="167" name="Rectangle 166"/>
          <p:cNvSpPr/>
          <p:nvPr/>
        </p:nvSpPr>
        <p:spPr>
          <a:xfrm>
            <a:off x="6553200" y="1714500"/>
            <a:ext cx="685800" cy="457200"/>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900" b="1" dirty="0">
                <a:solidFill>
                  <a:schemeClr val="tx2">
                    <a:lumMod val="75000"/>
                  </a:schemeClr>
                </a:solidFill>
              </a:rPr>
              <a:t>PCRF</a:t>
            </a:r>
          </a:p>
        </p:txBody>
      </p:sp>
      <p:cxnSp>
        <p:nvCxnSpPr>
          <p:cNvPr id="168" name="Straight Arrow Connector 167"/>
          <p:cNvCxnSpPr>
            <a:stCxn id="155" idx="3"/>
          </p:cNvCxnSpPr>
          <p:nvPr/>
        </p:nvCxnSpPr>
        <p:spPr>
          <a:xfrm>
            <a:off x="5943600" y="1143000"/>
            <a:ext cx="609600" cy="5715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a:xfrm>
            <a:off x="7848600" y="1714500"/>
            <a:ext cx="838200" cy="381000"/>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900" b="1" dirty="0">
                <a:solidFill>
                  <a:schemeClr val="tx2">
                    <a:lumMod val="75000"/>
                  </a:schemeClr>
                </a:solidFill>
              </a:rPr>
              <a:t>PCEF</a:t>
            </a:r>
          </a:p>
        </p:txBody>
      </p:sp>
      <p:sp>
        <p:nvSpPr>
          <p:cNvPr id="170" name="Cloud 169"/>
          <p:cNvSpPr/>
          <p:nvPr/>
        </p:nvSpPr>
        <p:spPr>
          <a:xfrm>
            <a:off x="7391400" y="1257300"/>
            <a:ext cx="1524000" cy="533400"/>
          </a:xfrm>
          <a:prstGeom prst="cloud">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900" b="1" dirty="0">
                <a:solidFill>
                  <a:schemeClr val="tx2">
                    <a:lumMod val="75000"/>
                  </a:schemeClr>
                </a:solidFill>
              </a:rPr>
              <a:t>PDN Network</a:t>
            </a:r>
          </a:p>
        </p:txBody>
      </p:sp>
      <p:sp>
        <p:nvSpPr>
          <p:cNvPr id="171" name="Rectangle 170"/>
          <p:cNvSpPr/>
          <p:nvPr/>
        </p:nvSpPr>
        <p:spPr>
          <a:xfrm>
            <a:off x="2667000" y="2933700"/>
            <a:ext cx="838200" cy="304800"/>
          </a:xfrm>
          <a:prstGeom prst="rect">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1000" b="1" dirty="0"/>
              <a:t>Atlas</a:t>
            </a:r>
          </a:p>
        </p:txBody>
      </p:sp>
      <p:sp>
        <p:nvSpPr>
          <p:cNvPr id="172" name="Rectangle 171"/>
          <p:cNvSpPr/>
          <p:nvPr/>
        </p:nvSpPr>
        <p:spPr>
          <a:xfrm>
            <a:off x="1447800" y="3086100"/>
            <a:ext cx="685800" cy="381000"/>
          </a:xfrm>
          <a:prstGeom prst="rect">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900" b="1" dirty="0"/>
              <a:t>Enabler</a:t>
            </a:r>
          </a:p>
        </p:txBody>
      </p:sp>
      <p:sp>
        <p:nvSpPr>
          <p:cNvPr id="173" name="Rectangle 172"/>
          <p:cNvSpPr/>
          <p:nvPr/>
        </p:nvSpPr>
        <p:spPr>
          <a:xfrm>
            <a:off x="7620000" y="2781300"/>
            <a:ext cx="762000" cy="685800"/>
          </a:xfrm>
          <a:prstGeom prst="rect">
            <a:avLst/>
          </a:prstGeom>
          <a:solidFill>
            <a:schemeClr val="bg1">
              <a:lumMod val="65000"/>
            </a:schemeClr>
          </a:solidFill>
        </p:spPr>
        <p:style>
          <a:lnRef idx="1">
            <a:schemeClr val="accent4"/>
          </a:lnRef>
          <a:fillRef idx="3">
            <a:schemeClr val="accent4"/>
          </a:fillRef>
          <a:effectRef idx="2">
            <a:schemeClr val="accent4"/>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800" b="1" dirty="0">
                <a:solidFill>
                  <a:schemeClr val="tx2">
                    <a:lumMod val="75000"/>
                  </a:schemeClr>
                </a:solidFill>
              </a:rPr>
              <a:t>Gold FW GRPS Mediation</a:t>
            </a:r>
          </a:p>
        </p:txBody>
      </p:sp>
      <p:cxnSp>
        <p:nvCxnSpPr>
          <p:cNvPr id="174" name="Straight Arrow Connector 173"/>
          <p:cNvCxnSpPr/>
          <p:nvPr/>
        </p:nvCxnSpPr>
        <p:spPr>
          <a:xfrm rot="5400000" flipH="1" flipV="1">
            <a:off x="5334001" y="1485900"/>
            <a:ext cx="304800" cy="3175"/>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a:off x="6324600" y="2400300"/>
            <a:ext cx="609600" cy="152400"/>
          </a:xfrm>
          <a:prstGeom prst="straightConnector1">
            <a:avLst/>
          </a:prstGeom>
          <a:ln w="1905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53" idx="1"/>
          </p:cNvCxnSpPr>
          <p:nvPr/>
        </p:nvCxnSpPr>
        <p:spPr>
          <a:xfrm rot="10800000" flipV="1">
            <a:off x="3505200" y="2971800"/>
            <a:ext cx="2286000" cy="381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171" idx="1"/>
            <a:endCxn id="172" idx="3"/>
          </p:cNvCxnSpPr>
          <p:nvPr/>
        </p:nvCxnSpPr>
        <p:spPr>
          <a:xfrm rot="10800000" flipV="1">
            <a:off x="2133600" y="3086100"/>
            <a:ext cx="533400" cy="1905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2667000" y="4000500"/>
            <a:ext cx="762000" cy="533400"/>
          </a:xfrm>
          <a:prstGeom prst="rect">
            <a:avLst/>
          </a:prstGeom>
          <a:solidFill>
            <a:schemeClr val="bg1">
              <a:lumMod val="65000"/>
            </a:schemeClr>
          </a:solidFill>
        </p:spPr>
        <p:style>
          <a:lnRef idx="1">
            <a:schemeClr val="accent5"/>
          </a:lnRef>
          <a:fillRef idx="3">
            <a:schemeClr val="accent5"/>
          </a:fillRef>
          <a:effectRef idx="2">
            <a:schemeClr val="accent5"/>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800" b="1" dirty="0">
                <a:solidFill>
                  <a:schemeClr val="accent3">
                    <a:lumMod val="50000"/>
                  </a:schemeClr>
                </a:solidFill>
              </a:rPr>
              <a:t>CS BOBPM/DUCS</a:t>
            </a:r>
          </a:p>
        </p:txBody>
      </p:sp>
      <p:cxnSp>
        <p:nvCxnSpPr>
          <p:cNvPr id="179" name="Straight Arrow Connector 178"/>
          <p:cNvCxnSpPr>
            <a:stCxn id="171" idx="2"/>
            <a:endCxn id="178" idx="0"/>
          </p:cNvCxnSpPr>
          <p:nvPr/>
        </p:nvCxnSpPr>
        <p:spPr>
          <a:xfrm rot="5400000">
            <a:off x="2686050" y="3600450"/>
            <a:ext cx="762000" cy="38100"/>
          </a:xfrm>
          <a:prstGeom prst="straightConnector1">
            <a:avLst/>
          </a:prstGeom>
          <a:ln w="19050" cmpd="sng">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3962400" y="3543300"/>
            <a:ext cx="1905000" cy="381000"/>
          </a:xfrm>
          <a:prstGeom prst="rect">
            <a:avLst/>
          </a:prstGeom>
          <a:solidFill>
            <a:schemeClr val="bg1">
              <a:lumMod val="65000"/>
            </a:schemeClr>
          </a:solidFill>
        </p:spPr>
        <p:style>
          <a:lnRef idx="1">
            <a:schemeClr val="accent5"/>
          </a:lnRef>
          <a:fillRef idx="3">
            <a:schemeClr val="accent5"/>
          </a:fillRef>
          <a:effectRef idx="2">
            <a:schemeClr val="accent5"/>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1100" b="1" dirty="0">
                <a:solidFill>
                  <a:schemeClr val="accent3">
                    <a:lumMod val="50000"/>
                  </a:schemeClr>
                </a:solidFill>
              </a:rPr>
              <a:t>CSI</a:t>
            </a:r>
          </a:p>
        </p:txBody>
      </p:sp>
      <p:cxnSp>
        <p:nvCxnSpPr>
          <p:cNvPr id="181" name="Straight Arrow Connector 180"/>
          <p:cNvCxnSpPr>
            <a:stCxn id="178" idx="3"/>
          </p:cNvCxnSpPr>
          <p:nvPr/>
        </p:nvCxnSpPr>
        <p:spPr>
          <a:xfrm flipV="1">
            <a:off x="3429000" y="3924300"/>
            <a:ext cx="685800" cy="3429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rot="10800000" flipV="1">
            <a:off x="5715000" y="3162300"/>
            <a:ext cx="533400" cy="381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3" name="Rectangle 182"/>
          <p:cNvSpPr/>
          <p:nvPr/>
        </p:nvSpPr>
        <p:spPr>
          <a:xfrm>
            <a:off x="1600200" y="4152900"/>
            <a:ext cx="609600" cy="381000"/>
          </a:xfrm>
          <a:prstGeom prst="rect">
            <a:avLst/>
          </a:prstGeom>
          <a:solidFill>
            <a:schemeClr val="bg1">
              <a:lumMod val="65000"/>
            </a:schemeClr>
          </a:solidFill>
        </p:spPr>
        <p:style>
          <a:lnRef idx="1">
            <a:schemeClr val="accent5"/>
          </a:lnRef>
          <a:fillRef idx="3">
            <a:schemeClr val="accent5"/>
          </a:fillRef>
          <a:effectRef idx="2">
            <a:schemeClr val="accent5"/>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900" b="1" dirty="0">
                <a:solidFill>
                  <a:schemeClr val="accent3">
                    <a:lumMod val="50000"/>
                  </a:schemeClr>
                </a:solidFill>
              </a:rPr>
              <a:t>eCDW</a:t>
            </a:r>
          </a:p>
        </p:txBody>
      </p:sp>
      <p:sp>
        <p:nvSpPr>
          <p:cNvPr id="184" name="Rectangle 183"/>
          <p:cNvSpPr/>
          <p:nvPr/>
        </p:nvSpPr>
        <p:spPr>
          <a:xfrm>
            <a:off x="685800" y="4152900"/>
            <a:ext cx="533400" cy="381000"/>
          </a:xfrm>
          <a:prstGeom prst="rect">
            <a:avLst/>
          </a:prstGeom>
          <a:solidFill>
            <a:schemeClr val="bg1">
              <a:lumMod val="65000"/>
            </a:schemeClr>
          </a:solidFill>
        </p:spPr>
        <p:style>
          <a:lnRef idx="1">
            <a:schemeClr val="accent5"/>
          </a:lnRef>
          <a:fillRef idx="3">
            <a:schemeClr val="accent5"/>
          </a:fillRef>
          <a:effectRef idx="2">
            <a:schemeClr val="accent5"/>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900" b="1" dirty="0">
                <a:solidFill>
                  <a:schemeClr val="accent3">
                    <a:lumMod val="50000"/>
                  </a:schemeClr>
                </a:solidFill>
              </a:rPr>
              <a:t>BO</a:t>
            </a:r>
          </a:p>
        </p:txBody>
      </p:sp>
      <p:cxnSp>
        <p:nvCxnSpPr>
          <p:cNvPr id="185" name="Straight Arrow Connector 184"/>
          <p:cNvCxnSpPr>
            <a:endCxn id="183" idx="3"/>
          </p:cNvCxnSpPr>
          <p:nvPr/>
        </p:nvCxnSpPr>
        <p:spPr>
          <a:xfrm rot="10800000">
            <a:off x="2209800" y="4343400"/>
            <a:ext cx="457200" cy="1588"/>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stCxn id="183" idx="1"/>
            <a:endCxn id="184" idx="3"/>
          </p:cNvCxnSpPr>
          <p:nvPr/>
        </p:nvCxnSpPr>
        <p:spPr>
          <a:xfrm rot="10800000">
            <a:off x="1219200" y="4343400"/>
            <a:ext cx="381000" cy="1588"/>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rot="16200000" flipV="1">
            <a:off x="2971800" y="2400300"/>
            <a:ext cx="1295400" cy="9906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8" name="Rectangle 187"/>
          <p:cNvSpPr/>
          <p:nvPr/>
        </p:nvSpPr>
        <p:spPr>
          <a:xfrm>
            <a:off x="4114800" y="4381500"/>
            <a:ext cx="533400" cy="381000"/>
          </a:xfrm>
          <a:prstGeom prst="rect">
            <a:avLst/>
          </a:prstGeom>
          <a:solidFill>
            <a:schemeClr val="bg1">
              <a:lumMod val="65000"/>
            </a:schemeClr>
          </a:solidFill>
        </p:spPr>
        <p:style>
          <a:lnRef idx="1">
            <a:schemeClr val="accent5"/>
          </a:lnRef>
          <a:fillRef idx="3">
            <a:schemeClr val="accent5"/>
          </a:fillRef>
          <a:effectRef idx="2">
            <a:schemeClr val="accent5"/>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1100" b="1" dirty="0">
                <a:solidFill>
                  <a:schemeClr val="accent3">
                    <a:lumMod val="50000"/>
                  </a:schemeClr>
                </a:solidFill>
              </a:rPr>
              <a:t>EDD</a:t>
            </a:r>
          </a:p>
        </p:txBody>
      </p:sp>
      <p:sp>
        <p:nvSpPr>
          <p:cNvPr id="189" name="Rectangle 188"/>
          <p:cNvSpPr/>
          <p:nvPr/>
        </p:nvSpPr>
        <p:spPr>
          <a:xfrm>
            <a:off x="4648200" y="4838700"/>
            <a:ext cx="533400" cy="381000"/>
          </a:xfrm>
          <a:prstGeom prst="rect">
            <a:avLst/>
          </a:prstGeom>
          <a:solidFill>
            <a:schemeClr val="bg1">
              <a:lumMod val="65000"/>
            </a:schemeClr>
          </a:solidFill>
        </p:spPr>
        <p:style>
          <a:lnRef idx="1">
            <a:schemeClr val="accent5"/>
          </a:lnRef>
          <a:fillRef idx="3">
            <a:schemeClr val="accent5"/>
          </a:fillRef>
          <a:effectRef idx="2">
            <a:schemeClr val="accent5"/>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1000" b="1" dirty="0">
                <a:solidFill>
                  <a:schemeClr val="accent3">
                    <a:lumMod val="50000"/>
                  </a:schemeClr>
                </a:solidFill>
              </a:rPr>
              <a:t>EGS</a:t>
            </a:r>
          </a:p>
        </p:txBody>
      </p:sp>
      <p:cxnSp>
        <p:nvCxnSpPr>
          <p:cNvPr id="190" name="Straight Arrow Connector 189"/>
          <p:cNvCxnSpPr/>
          <p:nvPr/>
        </p:nvCxnSpPr>
        <p:spPr>
          <a:xfrm rot="5400000">
            <a:off x="4324350" y="4095750"/>
            <a:ext cx="457200" cy="1143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16200000" flipH="1">
            <a:off x="4267200" y="4762500"/>
            <a:ext cx="381000" cy="381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a:off x="5181600" y="5067300"/>
            <a:ext cx="304800" cy="1588"/>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endCxn id="156" idx="2"/>
          </p:cNvCxnSpPr>
          <p:nvPr/>
        </p:nvCxnSpPr>
        <p:spPr>
          <a:xfrm rot="5400000" flipH="1" flipV="1">
            <a:off x="4648201" y="1485900"/>
            <a:ext cx="304800" cy="3175"/>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94" name="Picture 193" descr="C:\Documents and Settings\st3089\My Documents\My Pictures\Images\Laptop.jpg"/>
          <p:cNvPicPr>
            <a:picLocks noChangeAspect="1" noChangeArrowheads="1"/>
          </p:cNvPicPr>
          <p:nvPr/>
        </p:nvPicPr>
        <p:blipFill>
          <a:blip r:embed="rId3"/>
          <a:srcRect/>
          <a:stretch>
            <a:fillRect/>
          </a:stretch>
        </p:blipFill>
        <p:spPr bwMode="auto">
          <a:xfrm>
            <a:off x="6629400" y="495300"/>
            <a:ext cx="685800" cy="571500"/>
          </a:xfrm>
          <a:prstGeom prst="rect">
            <a:avLst/>
          </a:prstGeom>
          <a:noFill/>
          <a:ln w="9525">
            <a:noFill/>
            <a:miter lim="800000"/>
            <a:headEnd/>
            <a:tailEnd/>
          </a:ln>
        </p:spPr>
      </p:pic>
      <p:pic>
        <p:nvPicPr>
          <p:cNvPr id="195" name="Picture 194" descr="C:\Documents and Settings\st3089\My Documents\My Pictures\Images\images[6].jpg"/>
          <p:cNvPicPr>
            <a:picLocks noChangeAspect="1" noChangeArrowheads="1"/>
          </p:cNvPicPr>
          <p:nvPr/>
        </p:nvPicPr>
        <p:blipFill>
          <a:blip r:embed="rId4"/>
          <a:srcRect/>
          <a:stretch>
            <a:fillRect/>
          </a:stretch>
        </p:blipFill>
        <p:spPr bwMode="auto">
          <a:xfrm>
            <a:off x="8077200" y="419100"/>
            <a:ext cx="685800" cy="457200"/>
          </a:xfrm>
          <a:prstGeom prst="rect">
            <a:avLst/>
          </a:prstGeom>
          <a:noFill/>
          <a:ln w="9525">
            <a:noFill/>
            <a:miter lim="800000"/>
            <a:headEnd/>
            <a:tailEnd/>
          </a:ln>
        </p:spPr>
      </p:pic>
      <p:cxnSp>
        <p:nvCxnSpPr>
          <p:cNvPr id="196" name="Straight Arrow Connector 195"/>
          <p:cNvCxnSpPr/>
          <p:nvPr/>
        </p:nvCxnSpPr>
        <p:spPr>
          <a:xfrm>
            <a:off x="7162800" y="952500"/>
            <a:ext cx="533400" cy="381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a:off x="8134350" y="1047750"/>
            <a:ext cx="457200" cy="1143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8" name="TextBox 72"/>
          <p:cNvSpPr txBox="1">
            <a:spLocks noChangeArrowheads="1"/>
          </p:cNvSpPr>
          <p:nvPr/>
        </p:nvSpPr>
        <p:spPr bwMode="auto">
          <a:xfrm>
            <a:off x="7620000" y="419100"/>
            <a:ext cx="762000" cy="338138"/>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800" b="1">
                <a:solidFill>
                  <a:srgbClr val="002060"/>
                </a:solidFill>
              </a:rPr>
              <a:t>2G/3G Access</a:t>
            </a:r>
          </a:p>
        </p:txBody>
      </p:sp>
      <p:sp>
        <p:nvSpPr>
          <p:cNvPr id="199" name="Rectangle 198"/>
          <p:cNvSpPr/>
          <p:nvPr/>
        </p:nvSpPr>
        <p:spPr>
          <a:xfrm>
            <a:off x="8153400" y="876300"/>
            <a:ext cx="609600" cy="228600"/>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800" b="1" dirty="0">
                <a:solidFill>
                  <a:schemeClr val="tx2">
                    <a:lumMod val="75000"/>
                  </a:schemeClr>
                </a:solidFill>
              </a:rPr>
              <a:t>SGSN</a:t>
            </a:r>
          </a:p>
        </p:txBody>
      </p:sp>
      <p:sp>
        <p:nvSpPr>
          <p:cNvPr id="200" name="Rectangle 199"/>
          <p:cNvSpPr/>
          <p:nvPr/>
        </p:nvSpPr>
        <p:spPr>
          <a:xfrm>
            <a:off x="7010400" y="952500"/>
            <a:ext cx="609600" cy="228600"/>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800" b="1" dirty="0">
                <a:solidFill>
                  <a:schemeClr val="tx2">
                    <a:lumMod val="75000"/>
                  </a:schemeClr>
                </a:solidFill>
              </a:rPr>
              <a:t>S-GW</a:t>
            </a:r>
          </a:p>
        </p:txBody>
      </p:sp>
      <p:cxnSp>
        <p:nvCxnSpPr>
          <p:cNvPr id="201" name="Straight Arrow Connector 200"/>
          <p:cNvCxnSpPr>
            <a:stCxn id="167" idx="3"/>
            <a:endCxn id="169" idx="1"/>
          </p:cNvCxnSpPr>
          <p:nvPr/>
        </p:nvCxnSpPr>
        <p:spPr>
          <a:xfrm flipV="1">
            <a:off x="7239000" y="1905000"/>
            <a:ext cx="609600" cy="38100"/>
          </a:xfrm>
          <a:prstGeom prst="straightConnector1">
            <a:avLst/>
          </a:prstGeom>
          <a:ln w="1905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2" name="TextBox 77"/>
          <p:cNvSpPr txBox="1">
            <a:spLocks noChangeArrowheads="1"/>
          </p:cNvSpPr>
          <p:nvPr/>
        </p:nvSpPr>
        <p:spPr bwMode="auto">
          <a:xfrm>
            <a:off x="5486400" y="4457700"/>
            <a:ext cx="620713" cy="261938"/>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100" b="1" dirty="0">
                <a:solidFill>
                  <a:srgbClr val="002060"/>
                </a:solidFill>
              </a:rPr>
              <a:t>Email</a:t>
            </a:r>
          </a:p>
        </p:txBody>
      </p:sp>
      <p:sp>
        <p:nvSpPr>
          <p:cNvPr id="203" name="Rectangle 202"/>
          <p:cNvSpPr/>
          <p:nvPr/>
        </p:nvSpPr>
        <p:spPr>
          <a:xfrm>
            <a:off x="1600200" y="4686300"/>
            <a:ext cx="609600" cy="228600"/>
          </a:xfrm>
          <a:prstGeom prst="rect">
            <a:avLst/>
          </a:prstGeom>
          <a:solidFill>
            <a:schemeClr val="bg1">
              <a:lumMod val="65000"/>
            </a:schemeClr>
          </a:solidFill>
        </p:spPr>
        <p:style>
          <a:lnRef idx="1">
            <a:schemeClr val="accent5"/>
          </a:lnRef>
          <a:fillRef idx="3">
            <a:schemeClr val="accent5"/>
          </a:fillRef>
          <a:effectRef idx="2">
            <a:schemeClr val="accent5"/>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900" b="1" dirty="0">
                <a:solidFill>
                  <a:schemeClr val="accent3">
                    <a:lumMod val="50000"/>
                  </a:schemeClr>
                </a:solidFill>
              </a:rPr>
              <a:t>SAM</a:t>
            </a:r>
          </a:p>
        </p:txBody>
      </p:sp>
      <p:sp>
        <p:nvSpPr>
          <p:cNvPr id="204" name="Rectangle 203"/>
          <p:cNvSpPr/>
          <p:nvPr/>
        </p:nvSpPr>
        <p:spPr>
          <a:xfrm>
            <a:off x="1219200" y="1790700"/>
            <a:ext cx="457200" cy="152400"/>
          </a:xfrm>
          <a:prstGeom prst="rect">
            <a:avLst/>
          </a:prstGeom>
        </p:spPr>
        <p:style>
          <a:lnRef idx="1">
            <a:schemeClr val="dk1"/>
          </a:lnRef>
          <a:fillRef idx="3">
            <a:schemeClr val="dk1"/>
          </a:fillRef>
          <a:effectRef idx="2">
            <a:schemeClr val="dk1"/>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800" b="1" dirty="0"/>
              <a:t>EDP</a:t>
            </a:r>
          </a:p>
        </p:txBody>
      </p:sp>
      <p:cxnSp>
        <p:nvCxnSpPr>
          <p:cNvPr id="205" name="Straight Arrow Connector 204"/>
          <p:cNvCxnSpPr>
            <a:endCxn id="204" idx="1"/>
          </p:cNvCxnSpPr>
          <p:nvPr/>
        </p:nvCxnSpPr>
        <p:spPr>
          <a:xfrm rot="16200000" flipH="1">
            <a:off x="1066800" y="1714500"/>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143" idx="0"/>
            <a:endCxn id="204" idx="1"/>
          </p:cNvCxnSpPr>
          <p:nvPr/>
        </p:nvCxnSpPr>
        <p:spPr>
          <a:xfrm rot="5400000" flipH="1" flipV="1">
            <a:off x="990600" y="1714500"/>
            <a:ext cx="76200" cy="3810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07" name="Rectangle 206"/>
          <p:cNvSpPr/>
          <p:nvPr/>
        </p:nvSpPr>
        <p:spPr>
          <a:xfrm>
            <a:off x="3962400" y="952500"/>
            <a:ext cx="457200"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900" b="1" dirty="0">
                <a:solidFill>
                  <a:schemeClr val="tx2">
                    <a:lumMod val="75000"/>
                  </a:schemeClr>
                </a:solidFill>
              </a:rPr>
              <a:t>OTA</a:t>
            </a:r>
          </a:p>
        </p:txBody>
      </p:sp>
      <p:cxnSp>
        <p:nvCxnSpPr>
          <p:cNvPr id="208" name="Straight Arrow Connector 207"/>
          <p:cNvCxnSpPr>
            <a:endCxn id="207" idx="2"/>
          </p:cNvCxnSpPr>
          <p:nvPr/>
        </p:nvCxnSpPr>
        <p:spPr>
          <a:xfrm rot="5400000" flipH="1" flipV="1">
            <a:off x="4038601" y="1485900"/>
            <a:ext cx="304800" cy="3175"/>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9" name="Curved Connector 208"/>
          <p:cNvCxnSpPr/>
          <p:nvPr/>
        </p:nvCxnSpPr>
        <p:spPr>
          <a:xfrm flipV="1">
            <a:off x="5181600" y="495300"/>
            <a:ext cx="762000" cy="457200"/>
          </a:xfrm>
          <a:prstGeom prst="curvedConnector3">
            <a:avLst>
              <a:gd name="adj1" fmla="val 50000"/>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0" name="TextBox 87"/>
          <p:cNvSpPr txBox="1">
            <a:spLocks noChangeArrowheads="1"/>
          </p:cNvSpPr>
          <p:nvPr/>
        </p:nvSpPr>
        <p:spPr bwMode="auto">
          <a:xfrm>
            <a:off x="1295400" y="1257300"/>
            <a:ext cx="269875"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a</a:t>
            </a:r>
          </a:p>
        </p:txBody>
      </p:sp>
      <p:sp>
        <p:nvSpPr>
          <p:cNvPr id="211" name="Rectangle 210"/>
          <p:cNvSpPr>
            <a:spLocks noChangeArrowheads="1"/>
          </p:cNvSpPr>
          <p:nvPr/>
        </p:nvSpPr>
        <p:spPr bwMode="auto">
          <a:xfrm>
            <a:off x="1143000" y="2019300"/>
            <a:ext cx="269875"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a</a:t>
            </a:r>
          </a:p>
        </p:txBody>
      </p:sp>
      <p:sp>
        <p:nvSpPr>
          <p:cNvPr id="212" name="Rectangle 211"/>
          <p:cNvSpPr>
            <a:spLocks noChangeArrowheads="1"/>
          </p:cNvSpPr>
          <p:nvPr/>
        </p:nvSpPr>
        <p:spPr bwMode="auto">
          <a:xfrm>
            <a:off x="1295400" y="876300"/>
            <a:ext cx="228600" cy="2460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a</a:t>
            </a:r>
          </a:p>
        </p:txBody>
      </p:sp>
      <p:sp>
        <p:nvSpPr>
          <p:cNvPr id="213" name="Rectangle 212"/>
          <p:cNvSpPr>
            <a:spLocks noChangeArrowheads="1"/>
          </p:cNvSpPr>
          <p:nvPr/>
        </p:nvSpPr>
        <p:spPr bwMode="auto">
          <a:xfrm>
            <a:off x="1143000" y="1485900"/>
            <a:ext cx="269875"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a</a:t>
            </a:r>
          </a:p>
        </p:txBody>
      </p:sp>
      <p:sp>
        <p:nvSpPr>
          <p:cNvPr id="214" name="Rectangle 213"/>
          <p:cNvSpPr>
            <a:spLocks noChangeArrowheads="1"/>
          </p:cNvSpPr>
          <p:nvPr/>
        </p:nvSpPr>
        <p:spPr bwMode="auto">
          <a:xfrm>
            <a:off x="1295400" y="2628900"/>
            <a:ext cx="269875"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a</a:t>
            </a:r>
          </a:p>
        </p:txBody>
      </p:sp>
      <p:sp>
        <p:nvSpPr>
          <p:cNvPr id="215" name="Rectangle 214"/>
          <p:cNvSpPr>
            <a:spLocks noChangeArrowheads="1"/>
          </p:cNvSpPr>
          <p:nvPr/>
        </p:nvSpPr>
        <p:spPr bwMode="auto">
          <a:xfrm>
            <a:off x="1295400" y="2247900"/>
            <a:ext cx="269875"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dirty="0">
                <a:solidFill>
                  <a:srgbClr val="C00000"/>
                </a:solidFill>
              </a:rPr>
              <a:t>a</a:t>
            </a:r>
          </a:p>
        </p:txBody>
      </p:sp>
      <p:sp>
        <p:nvSpPr>
          <p:cNvPr id="216" name="TextBox 93"/>
          <p:cNvSpPr txBox="1">
            <a:spLocks noChangeArrowheads="1"/>
          </p:cNvSpPr>
          <p:nvPr/>
        </p:nvSpPr>
        <p:spPr bwMode="auto">
          <a:xfrm flipH="1">
            <a:off x="990600" y="1714500"/>
            <a:ext cx="192088" cy="2460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b</a:t>
            </a:r>
          </a:p>
        </p:txBody>
      </p:sp>
      <p:sp>
        <p:nvSpPr>
          <p:cNvPr id="217" name="TextBox 94"/>
          <p:cNvSpPr txBox="1">
            <a:spLocks noChangeArrowheads="1"/>
          </p:cNvSpPr>
          <p:nvPr/>
        </p:nvSpPr>
        <p:spPr bwMode="auto">
          <a:xfrm>
            <a:off x="3352800" y="1790700"/>
            <a:ext cx="250825" cy="2460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c</a:t>
            </a:r>
          </a:p>
        </p:txBody>
      </p:sp>
      <p:cxnSp>
        <p:nvCxnSpPr>
          <p:cNvPr id="218" name="Straight Connector 217"/>
          <p:cNvCxnSpPr/>
          <p:nvPr/>
        </p:nvCxnSpPr>
        <p:spPr>
          <a:xfrm rot="10800000" flipV="1">
            <a:off x="228600" y="3695700"/>
            <a:ext cx="3733800" cy="381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138" idx="1"/>
          </p:cNvCxnSpPr>
          <p:nvPr/>
        </p:nvCxnSpPr>
        <p:spPr>
          <a:xfrm rot="10800000">
            <a:off x="228600" y="800100"/>
            <a:ext cx="304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137" idx="1"/>
          </p:cNvCxnSpPr>
          <p:nvPr/>
        </p:nvCxnSpPr>
        <p:spPr>
          <a:xfrm rot="10800000">
            <a:off x="228600" y="1181100"/>
            <a:ext cx="304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140" idx="1"/>
          </p:cNvCxnSpPr>
          <p:nvPr/>
        </p:nvCxnSpPr>
        <p:spPr>
          <a:xfrm rot="10800000">
            <a:off x="228600" y="1562100"/>
            <a:ext cx="304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143" idx="1"/>
          </p:cNvCxnSpPr>
          <p:nvPr/>
        </p:nvCxnSpPr>
        <p:spPr>
          <a:xfrm rot="10800000">
            <a:off x="228600" y="2095500"/>
            <a:ext cx="304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146" idx="1"/>
          </p:cNvCxnSpPr>
          <p:nvPr/>
        </p:nvCxnSpPr>
        <p:spPr>
          <a:xfrm rot="10800000">
            <a:off x="228600" y="2476500"/>
            <a:ext cx="304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139" idx="1"/>
          </p:cNvCxnSpPr>
          <p:nvPr/>
        </p:nvCxnSpPr>
        <p:spPr>
          <a:xfrm rot="10800000">
            <a:off x="228600" y="2857500"/>
            <a:ext cx="304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257300" y="2286000"/>
            <a:ext cx="2971800" cy="158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685800" y="3162300"/>
            <a:ext cx="457200" cy="152400"/>
          </a:xfrm>
          <a:prstGeom prst="rect">
            <a:avLst/>
          </a:prstGeom>
        </p:spPr>
        <p:style>
          <a:lnRef idx="1">
            <a:schemeClr val="dk1"/>
          </a:lnRef>
          <a:fillRef idx="3">
            <a:schemeClr val="dk1"/>
          </a:fillRef>
          <a:effectRef idx="2">
            <a:schemeClr val="dk1"/>
          </a:effectRef>
          <a:fontRef idx="minor">
            <a:schemeClr val="lt1"/>
          </a:fontRef>
        </p:style>
        <p:txBody>
          <a:bodyPr anchor="ct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a:defRPr/>
            </a:pPr>
            <a:r>
              <a:rPr lang="en-US" sz="800" b="1" dirty="0"/>
              <a:t>CPC</a:t>
            </a:r>
          </a:p>
        </p:txBody>
      </p:sp>
      <p:cxnSp>
        <p:nvCxnSpPr>
          <p:cNvPr id="227" name="Straight Connector 226"/>
          <p:cNvCxnSpPr/>
          <p:nvPr/>
        </p:nvCxnSpPr>
        <p:spPr>
          <a:xfrm rot="5400000" flipH="1" flipV="1">
            <a:off x="723900" y="3505200"/>
            <a:ext cx="38100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228" name="TextBox 107"/>
          <p:cNvSpPr txBox="1">
            <a:spLocks noChangeArrowheads="1"/>
          </p:cNvSpPr>
          <p:nvPr/>
        </p:nvSpPr>
        <p:spPr bwMode="auto">
          <a:xfrm>
            <a:off x="3657600" y="1562100"/>
            <a:ext cx="228600" cy="2460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dirty="0">
                <a:solidFill>
                  <a:srgbClr val="C00000"/>
                </a:solidFill>
              </a:rPr>
              <a:t>g</a:t>
            </a:r>
          </a:p>
        </p:txBody>
      </p:sp>
      <p:sp>
        <p:nvSpPr>
          <p:cNvPr id="229" name="TextBox 108"/>
          <p:cNvSpPr txBox="1">
            <a:spLocks noChangeArrowheads="1"/>
          </p:cNvSpPr>
          <p:nvPr/>
        </p:nvSpPr>
        <p:spPr bwMode="auto">
          <a:xfrm>
            <a:off x="5029200" y="1562100"/>
            <a:ext cx="269875"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e</a:t>
            </a:r>
          </a:p>
        </p:txBody>
      </p:sp>
      <p:sp>
        <p:nvSpPr>
          <p:cNvPr id="230" name="TextBox 109"/>
          <p:cNvSpPr txBox="1">
            <a:spLocks noChangeArrowheads="1"/>
          </p:cNvSpPr>
          <p:nvPr/>
        </p:nvSpPr>
        <p:spPr bwMode="auto">
          <a:xfrm>
            <a:off x="6324600" y="1257300"/>
            <a:ext cx="276225"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h</a:t>
            </a:r>
          </a:p>
        </p:txBody>
      </p:sp>
      <p:sp>
        <p:nvSpPr>
          <p:cNvPr id="231" name="TextBox 110"/>
          <p:cNvSpPr txBox="1">
            <a:spLocks noChangeArrowheads="1"/>
          </p:cNvSpPr>
          <p:nvPr/>
        </p:nvSpPr>
        <p:spPr bwMode="auto">
          <a:xfrm>
            <a:off x="6400800" y="2324100"/>
            <a:ext cx="228600"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i</a:t>
            </a:r>
          </a:p>
        </p:txBody>
      </p:sp>
      <p:cxnSp>
        <p:nvCxnSpPr>
          <p:cNvPr id="232" name="Straight Arrow Connector 231"/>
          <p:cNvCxnSpPr>
            <a:stCxn id="151" idx="2"/>
            <a:endCxn id="171" idx="0"/>
          </p:cNvCxnSpPr>
          <p:nvPr/>
        </p:nvCxnSpPr>
        <p:spPr>
          <a:xfrm rot="16200000" flipH="1">
            <a:off x="2552700" y="2400300"/>
            <a:ext cx="685800" cy="3810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flipV="1">
            <a:off x="2209800" y="4533900"/>
            <a:ext cx="457200" cy="342900"/>
          </a:xfrm>
          <a:prstGeom prst="straightConnector1">
            <a:avLst/>
          </a:prstGeom>
          <a:ln w="1905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4" name="TextBox 113"/>
          <p:cNvSpPr txBox="1">
            <a:spLocks noChangeArrowheads="1"/>
          </p:cNvSpPr>
          <p:nvPr/>
        </p:nvSpPr>
        <p:spPr bwMode="auto">
          <a:xfrm>
            <a:off x="7391400" y="2247900"/>
            <a:ext cx="236538"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j</a:t>
            </a:r>
          </a:p>
        </p:txBody>
      </p:sp>
      <p:sp>
        <p:nvSpPr>
          <p:cNvPr id="235" name="TextBox 114"/>
          <p:cNvSpPr txBox="1">
            <a:spLocks noChangeArrowheads="1"/>
          </p:cNvSpPr>
          <p:nvPr/>
        </p:nvSpPr>
        <p:spPr bwMode="auto">
          <a:xfrm>
            <a:off x="228600" y="3314700"/>
            <a:ext cx="274638"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dirty="0">
                <a:solidFill>
                  <a:srgbClr val="C00000"/>
                </a:solidFill>
              </a:rPr>
              <a:t>q</a:t>
            </a:r>
          </a:p>
        </p:txBody>
      </p:sp>
      <p:sp>
        <p:nvSpPr>
          <p:cNvPr id="236" name="TextBox 115"/>
          <p:cNvSpPr txBox="1">
            <a:spLocks noChangeArrowheads="1"/>
          </p:cNvSpPr>
          <p:nvPr/>
        </p:nvSpPr>
        <p:spPr bwMode="auto">
          <a:xfrm>
            <a:off x="7239000" y="1562100"/>
            <a:ext cx="228600"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l</a:t>
            </a:r>
          </a:p>
        </p:txBody>
      </p:sp>
      <p:sp>
        <p:nvSpPr>
          <p:cNvPr id="237" name="TextBox 116"/>
          <p:cNvSpPr txBox="1">
            <a:spLocks noChangeArrowheads="1"/>
          </p:cNvSpPr>
          <p:nvPr/>
        </p:nvSpPr>
        <p:spPr bwMode="auto">
          <a:xfrm>
            <a:off x="4876800" y="3009900"/>
            <a:ext cx="320675"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m</a:t>
            </a:r>
          </a:p>
        </p:txBody>
      </p:sp>
      <p:sp>
        <p:nvSpPr>
          <p:cNvPr id="238" name="TextBox 117"/>
          <p:cNvSpPr txBox="1">
            <a:spLocks noChangeArrowheads="1"/>
          </p:cNvSpPr>
          <p:nvPr/>
        </p:nvSpPr>
        <p:spPr bwMode="auto">
          <a:xfrm flipH="1">
            <a:off x="7162800" y="3162300"/>
            <a:ext cx="180975" cy="2460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n</a:t>
            </a:r>
          </a:p>
        </p:txBody>
      </p:sp>
      <p:sp>
        <p:nvSpPr>
          <p:cNvPr id="239" name="TextBox 118"/>
          <p:cNvSpPr txBox="1">
            <a:spLocks noChangeArrowheads="1"/>
          </p:cNvSpPr>
          <p:nvPr/>
        </p:nvSpPr>
        <p:spPr bwMode="auto">
          <a:xfrm>
            <a:off x="5791200" y="3162300"/>
            <a:ext cx="152400" cy="246221"/>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dirty="0">
                <a:solidFill>
                  <a:srgbClr val="C00000"/>
                </a:solidFill>
              </a:rPr>
              <a:t>q</a:t>
            </a:r>
          </a:p>
        </p:txBody>
      </p:sp>
      <p:sp>
        <p:nvSpPr>
          <p:cNvPr id="240" name="TextBox 124"/>
          <p:cNvSpPr txBox="1">
            <a:spLocks noChangeArrowheads="1"/>
          </p:cNvSpPr>
          <p:nvPr/>
        </p:nvSpPr>
        <p:spPr bwMode="auto">
          <a:xfrm>
            <a:off x="3505200" y="3924300"/>
            <a:ext cx="273050"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o</a:t>
            </a:r>
          </a:p>
        </p:txBody>
      </p:sp>
      <p:sp>
        <p:nvSpPr>
          <p:cNvPr id="241" name="TextBox 127"/>
          <p:cNvSpPr txBox="1">
            <a:spLocks noChangeArrowheads="1"/>
          </p:cNvSpPr>
          <p:nvPr/>
        </p:nvSpPr>
        <p:spPr bwMode="auto">
          <a:xfrm>
            <a:off x="2362200" y="4076700"/>
            <a:ext cx="249238" cy="400050"/>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dirty="0">
                <a:solidFill>
                  <a:srgbClr val="C00000"/>
                </a:solidFill>
              </a:rPr>
              <a:t>r</a:t>
            </a:r>
          </a:p>
          <a:p>
            <a:endParaRPr lang="en-US" sz="1000" dirty="0">
              <a:solidFill>
                <a:srgbClr val="C00000"/>
              </a:solidFill>
            </a:endParaRPr>
          </a:p>
        </p:txBody>
      </p:sp>
      <p:sp>
        <p:nvSpPr>
          <p:cNvPr id="242" name="TextBox 128"/>
          <p:cNvSpPr txBox="1">
            <a:spLocks noChangeArrowheads="1"/>
          </p:cNvSpPr>
          <p:nvPr/>
        </p:nvSpPr>
        <p:spPr bwMode="auto">
          <a:xfrm>
            <a:off x="1295400" y="4076700"/>
            <a:ext cx="260350"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dirty="0">
                <a:solidFill>
                  <a:srgbClr val="C00000"/>
                </a:solidFill>
              </a:rPr>
              <a:t>s</a:t>
            </a:r>
          </a:p>
        </p:txBody>
      </p:sp>
      <p:sp>
        <p:nvSpPr>
          <p:cNvPr id="243" name="TextBox 129"/>
          <p:cNvSpPr txBox="1">
            <a:spLocks noChangeArrowheads="1"/>
          </p:cNvSpPr>
          <p:nvPr/>
        </p:nvSpPr>
        <p:spPr bwMode="auto">
          <a:xfrm>
            <a:off x="2438400" y="4686300"/>
            <a:ext cx="242888"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dirty="0">
                <a:solidFill>
                  <a:srgbClr val="C00000"/>
                </a:solidFill>
              </a:rPr>
              <a:t>t</a:t>
            </a:r>
          </a:p>
        </p:txBody>
      </p:sp>
      <p:sp>
        <p:nvSpPr>
          <p:cNvPr id="244" name="TextBox 130"/>
          <p:cNvSpPr txBox="1">
            <a:spLocks noChangeArrowheads="1"/>
          </p:cNvSpPr>
          <p:nvPr/>
        </p:nvSpPr>
        <p:spPr bwMode="auto">
          <a:xfrm>
            <a:off x="914400" y="3390900"/>
            <a:ext cx="276225"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dirty="0">
                <a:solidFill>
                  <a:srgbClr val="C00000"/>
                </a:solidFill>
              </a:rPr>
              <a:t>u</a:t>
            </a:r>
          </a:p>
        </p:txBody>
      </p:sp>
      <p:cxnSp>
        <p:nvCxnSpPr>
          <p:cNvPr id="245" name="Straight Arrow Connector 244"/>
          <p:cNvCxnSpPr/>
          <p:nvPr/>
        </p:nvCxnSpPr>
        <p:spPr>
          <a:xfrm rot="10800000">
            <a:off x="7010400" y="2171700"/>
            <a:ext cx="762000" cy="6096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6" name="TextBox 132"/>
          <p:cNvSpPr txBox="1">
            <a:spLocks noChangeArrowheads="1"/>
          </p:cNvSpPr>
          <p:nvPr/>
        </p:nvSpPr>
        <p:spPr bwMode="auto">
          <a:xfrm>
            <a:off x="2895600" y="2552700"/>
            <a:ext cx="268288"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v</a:t>
            </a:r>
          </a:p>
        </p:txBody>
      </p:sp>
      <p:cxnSp>
        <p:nvCxnSpPr>
          <p:cNvPr id="247" name="Straight Arrow Connector 246"/>
          <p:cNvCxnSpPr/>
          <p:nvPr/>
        </p:nvCxnSpPr>
        <p:spPr>
          <a:xfrm rot="5400000" flipH="1" flipV="1">
            <a:off x="1790700" y="2438400"/>
            <a:ext cx="838200" cy="4572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8" name="TextBox 134"/>
          <p:cNvSpPr txBox="1">
            <a:spLocks noChangeArrowheads="1"/>
          </p:cNvSpPr>
          <p:nvPr/>
        </p:nvSpPr>
        <p:spPr bwMode="auto">
          <a:xfrm>
            <a:off x="1905000" y="2552700"/>
            <a:ext cx="309563" cy="246063"/>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000" b="1">
                <a:solidFill>
                  <a:srgbClr val="C00000"/>
                </a:solidFill>
              </a:rPr>
              <a:t>w</a:t>
            </a:r>
          </a:p>
        </p:txBody>
      </p:sp>
      <p:sp>
        <p:nvSpPr>
          <p:cNvPr id="249" name="Rectangle 248"/>
          <p:cNvSpPr>
            <a:spLocks noChangeArrowheads="1"/>
          </p:cNvSpPr>
          <p:nvPr/>
        </p:nvSpPr>
        <p:spPr bwMode="auto">
          <a:xfrm>
            <a:off x="5562600" y="1790700"/>
            <a:ext cx="228600" cy="228600"/>
          </a:xfrm>
          <a:prstGeom prst="rect">
            <a:avLst/>
          </a:prstGeom>
          <a:noFill/>
          <a:ln w="12700" algn="ctr">
            <a:noFill/>
            <a:round/>
            <a:headEnd/>
            <a:tailEnd/>
          </a:ln>
        </p:spPr>
        <p:txBody>
          <a:bodyPr>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pPr algn="ctr" eaLnBrk="0" hangingPunct="0">
              <a:spcBef>
                <a:spcPct val="50000"/>
              </a:spcBef>
            </a:pPr>
            <a:endParaRPr lang="en-US" sz="2400"/>
          </a:p>
        </p:txBody>
      </p:sp>
      <p:sp>
        <p:nvSpPr>
          <p:cNvPr id="250" name="Rectangle 249"/>
          <p:cNvSpPr/>
          <p:nvPr/>
        </p:nvSpPr>
        <p:spPr bwMode="auto">
          <a:xfrm>
            <a:off x="5410200" y="1866900"/>
            <a:ext cx="762000" cy="230188"/>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a:spAutoFit/>
          </a:bodyP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eaLnBrk="0" hangingPunct="0">
              <a:spcBef>
                <a:spcPct val="50000"/>
              </a:spcBef>
              <a:defRPr/>
            </a:pPr>
            <a:r>
              <a:rPr lang="en-US" sz="900" b="1" dirty="0">
                <a:solidFill>
                  <a:schemeClr val="bg1"/>
                </a:solidFill>
                <a:ea typeface="Arial" pitchFamily="-111" charset="-52"/>
                <a:cs typeface="Arial" pitchFamily="-111" charset="-52"/>
              </a:rPr>
              <a:t>Snooper</a:t>
            </a:r>
          </a:p>
        </p:txBody>
      </p:sp>
      <p:cxnSp>
        <p:nvCxnSpPr>
          <p:cNvPr id="251" name="Straight Arrow Connector 250"/>
          <p:cNvCxnSpPr/>
          <p:nvPr/>
        </p:nvCxnSpPr>
        <p:spPr>
          <a:xfrm rot="16200000" flipV="1">
            <a:off x="5675313" y="1525587"/>
            <a:ext cx="534988" cy="150813"/>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2" name="TextBox 156"/>
          <p:cNvSpPr txBox="1">
            <a:spLocks noChangeArrowheads="1"/>
          </p:cNvSpPr>
          <p:nvPr/>
        </p:nvSpPr>
        <p:spPr bwMode="auto">
          <a:xfrm>
            <a:off x="3810000" y="4457700"/>
            <a:ext cx="285750" cy="261938"/>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100" b="1" dirty="0">
                <a:solidFill>
                  <a:srgbClr val="C00000"/>
                </a:solidFill>
              </a:rPr>
              <a:t>x</a:t>
            </a:r>
          </a:p>
        </p:txBody>
      </p:sp>
      <p:sp>
        <p:nvSpPr>
          <p:cNvPr id="253" name="TextBox 157"/>
          <p:cNvSpPr txBox="1">
            <a:spLocks noChangeArrowheads="1"/>
          </p:cNvSpPr>
          <p:nvPr/>
        </p:nvSpPr>
        <p:spPr bwMode="auto">
          <a:xfrm>
            <a:off x="2819400" y="3467100"/>
            <a:ext cx="276225" cy="261938"/>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r>
              <a:rPr lang="en-US" sz="1100" b="1" dirty="0">
                <a:solidFill>
                  <a:srgbClr val="C00000"/>
                </a:solidFill>
              </a:rPr>
              <a:t>y</a:t>
            </a:r>
          </a:p>
        </p:txBody>
      </p:sp>
      <p:sp>
        <p:nvSpPr>
          <p:cNvPr id="254" name="Rectangle 253"/>
          <p:cNvSpPr>
            <a:spLocks noChangeArrowheads="1"/>
          </p:cNvSpPr>
          <p:nvPr/>
        </p:nvSpPr>
        <p:spPr bwMode="auto">
          <a:xfrm>
            <a:off x="6858000" y="4305300"/>
            <a:ext cx="914400" cy="914400"/>
          </a:xfrm>
          <a:prstGeom prst="rect">
            <a:avLst/>
          </a:prstGeom>
          <a:noFill/>
          <a:ln w="12700" algn="ctr">
            <a:noFill/>
            <a:round/>
            <a:headEnd/>
            <a:tailEnd/>
          </a:ln>
        </p:spPr>
        <p:txBody>
          <a:bodyPr>
            <a:spAutoFit/>
          </a:bodyPr>
          <a:lstStyle>
            <a:defPPr>
              <a:defRPr lang="en-US"/>
            </a:defPPr>
            <a:lvl1pPr algn="l" rtl="0" fontAlgn="base">
              <a:spcBef>
                <a:spcPct val="0"/>
              </a:spcBef>
              <a:spcAft>
                <a:spcPct val="0"/>
              </a:spcAft>
              <a:defRPr sz="2600" kern="1200">
                <a:solidFill>
                  <a:srgbClr val="CCCCCC"/>
                </a:solidFill>
                <a:latin typeface="Verdana" pitchFamily="34" charset="0"/>
                <a:ea typeface="+mn-ea"/>
                <a:cs typeface="Arial" pitchFamily="34" charset="0"/>
              </a:defRPr>
            </a:lvl1pPr>
            <a:lvl2pPr marL="492125" indent="-34925" algn="l" rtl="0" fontAlgn="base">
              <a:spcBef>
                <a:spcPct val="0"/>
              </a:spcBef>
              <a:spcAft>
                <a:spcPct val="0"/>
              </a:spcAft>
              <a:defRPr sz="2600" kern="1200">
                <a:solidFill>
                  <a:srgbClr val="CCCCCC"/>
                </a:solidFill>
                <a:latin typeface="Verdana" pitchFamily="34" charset="0"/>
                <a:ea typeface="+mn-ea"/>
                <a:cs typeface="Arial" pitchFamily="34" charset="0"/>
              </a:defRPr>
            </a:lvl2pPr>
            <a:lvl3pPr marL="984250" indent="-69850" algn="l" rtl="0" fontAlgn="base">
              <a:spcBef>
                <a:spcPct val="0"/>
              </a:spcBef>
              <a:spcAft>
                <a:spcPct val="0"/>
              </a:spcAft>
              <a:defRPr sz="2600" kern="1200">
                <a:solidFill>
                  <a:srgbClr val="CCCCCC"/>
                </a:solidFill>
                <a:latin typeface="Verdana" pitchFamily="34" charset="0"/>
                <a:ea typeface="+mn-ea"/>
                <a:cs typeface="Arial" pitchFamily="34" charset="0"/>
              </a:defRPr>
            </a:lvl3pPr>
            <a:lvl4pPr marL="1476375" indent="-104775" algn="l" rtl="0" fontAlgn="base">
              <a:spcBef>
                <a:spcPct val="0"/>
              </a:spcBef>
              <a:spcAft>
                <a:spcPct val="0"/>
              </a:spcAft>
              <a:defRPr sz="2600" kern="1200">
                <a:solidFill>
                  <a:srgbClr val="CCCCCC"/>
                </a:solidFill>
                <a:latin typeface="Verdana" pitchFamily="34" charset="0"/>
                <a:ea typeface="+mn-ea"/>
                <a:cs typeface="Arial" pitchFamily="34" charset="0"/>
              </a:defRPr>
            </a:lvl4pPr>
            <a:lvl5pPr marL="1968500" indent="-139700" algn="l" rtl="0" fontAlgn="base">
              <a:spcBef>
                <a:spcPct val="0"/>
              </a:spcBef>
              <a:spcAft>
                <a:spcPct val="0"/>
              </a:spcAft>
              <a:defRPr sz="2600" kern="1200">
                <a:solidFill>
                  <a:srgbClr val="CCCCCC"/>
                </a:solidFill>
                <a:latin typeface="Verdana" pitchFamily="34" charset="0"/>
                <a:ea typeface="+mn-ea"/>
                <a:cs typeface="Arial" pitchFamily="34" charset="0"/>
              </a:defRPr>
            </a:lvl5pPr>
            <a:lvl6pPr marL="2286000" algn="l" defTabSz="914400" rtl="0" eaLnBrk="1" latinLnBrk="0" hangingPunct="1">
              <a:defRPr sz="2600" kern="1200">
                <a:solidFill>
                  <a:srgbClr val="CCCCCC"/>
                </a:solidFill>
                <a:latin typeface="Verdana" pitchFamily="34" charset="0"/>
                <a:ea typeface="+mn-ea"/>
                <a:cs typeface="Arial" pitchFamily="34" charset="0"/>
              </a:defRPr>
            </a:lvl6pPr>
            <a:lvl7pPr marL="2743200" algn="l" defTabSz="914400" rtl="0" eaLnBrk="1" latinLnBrk="0" hangingPunct="1">
              <a:defRPr sz="2600" kern="1200">
                <a:solidFill>
                  <a:srgbClr val="CCCCCC"/>
                </a:solidFill>
                <a:latin typeface="Verdana" pitchFamily="34" charset="0"/>
                <a:ea typeface="+mn-ea"/>
                <a:cs typeface="Arial" pitchFamily="34" charset="0"/>
              </a:defRPr>
            </a:lvl7pPr>
            <a:lvl8pPr marL="3200400" algn="l" defTabSz="914400" rtl="0" eaLnBrk="1" latinLnBrk="0" hangingPunct="1">
              <a:defRPr sz="2600" kern="1200">
                <a:solidFill>
                  <a:srgbClr val="CCCCCC"/>
                </a:solidFill>
                <a:latin typeface="Verdana" pitchFamily="34" charset="0"/>
                <a:ea typeface="+mn-ea"/>
                <a:cs typeface="Arial" pitchFamily="34" charset="0"/>
              </a:defRPr>
            </a:lvl8pPr>
            <a:lvl9pPr marL="3657600" algn="l" defTabSz="914400" rtl="0" eaLnBrk="1" latinLnBrk="0" hangingPunct="1">
              <a:defRPr sz="2600" kern="1200">
                <a:solidFill>
                  <a:srgbClr val="CCCCCC"/>
                </a:solidFill>
                <a:latin typeface="Verdana" pitchFamily="34" charset="0"/>
                <a:ea typeface="+mn-ea"/>
                <a:cs typeface="Arial" pitchFamily="34" charset="0"/>
              </a:defRPr>
            </a:lvl9pPr>
          </a:lstStyle>
          <a:p>
            <a:pPr algn="ctr" eaLnBrk="0" hangingPunct="0">
              <a:spcBef>
                <a:spcPct val="50000"/>
              </a:spcBef>
            </a:pPr>
            <a:endParaRPr lang="en-US" sz="2400"/>
          </a:p>
        </p:txBody>
      </p:sp>
      <p:cxnSp>
        <p:nvCxnSpPr>
          <p:cNvPr id="255" name="Straight Arrow Connector 254"/>
          <p:cNvCxnSpPr/>
          <p:nvPr/>
        </p:nvCxnSpPr>
        <p:spPr>
          <a:xfrm rot="10800000" flipV="1">
            <a:off x="2133600" y="3390900"/>
            <a:ext cx="5486400" cy="381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6" name="Rectangle 255"/>
          <p:cNvSpPr/>
          <p:nvPr/>
        </p:nvSpPr>
        <p:spPr bwMode="auto">
          <a:xfrm>
            <a:off x="2362200" y="1409700"/>
            <a:ext cx="609600" cy="246063"/>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a:spAutoFit/>
          </a:bodyP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eaLnBrk="0" hangingPunct="0">
              <a:spcBef>
                <a:spcPct val="50000"/>
              </a:spcBef>
              <a:defRPr/>
            </a:pPr>
            <a:r>
              <a:rPr lang="en-US" sz="1000" b="1" dirty="0">
                <a:solidFill>
                  <a:srgbClr val="FFFCFF"/>
                </a:solidFill>
                <a:ea typeface="Arial" pitchFamily="-111" charset="-52"/>
                <a:cs typeface="Arial" pitchFamily="-111" charset="-52"/>
              </a:rPr>
              <a:t>NSM</a:t>
            </a:r>
          </a:p>
        </p:txBody>
      </p:sp>
      <p:sp>
        <p:nvSpPr>
          <p:cNvPr id="257" name="Rectangle 256"/>
          <p:cNvSpPr/>
          <p:nvPr/>
        </p:nvSpPr>
        <p:spPr bwMode="auto">
          <a:xfrm>
            <a:off x="3200400" y="1104900"/>
            <a:ext cx="609600" cy="2159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spAutoFit/>
          </a:bodyPr>
          <a:lstStyle>
            <a:defPPr>
              <a:defRPr lang="en-US"/>
            </a:defPPr>
            <a:lvl1pPr algn="l" rtl="0" fontAlgn="base">
              <a:spcBef>
                <a:spcPct val="0"/>
              </a:spcBef>
              <a:spcAft>
                <a:spcPct val="0"/>
              </a:spcAft>
              <a:defRPr sz="2600" kern="1200">
                <a:solidFill>
                  <a:schemeClr val="lt1"/>
                </a:solidFill>
                <a:latin typeface="+mn-lt"/>
                <a:ea typeface="+mn-ea"/>
                <a:cs typeface="+mn-cs"/>
              </a:defRPr>
            </a:lvl1pPr>
            <a:lvl2pPr marL="492125" indent="-34925" algn="l" rtl="0" fontAlgn="base">
              <a:spcBef>
                <a:spcPct val="0"/>
              </a:spcBef>
              <a:spcAft>
                <a:spcPct val="0"/>
              </a:spcAft>
              <a:defRPr sz="2600" kern="1200">
                <a:solidFill>
                  <a:schemeClr val="lt1"/>
                </a:solidFill>
                <a:latin typeface="+mn-lt"/>
                <a:ea typeface="+mn-ea"/>
                <a:cs typeface="+mn-cs"/>
              </a:defRPr>
            </a:lvl2pPr>
            <a:lvl3pPr marL="984250" indent="-69850" algn="l" rtl="0" fontAlgn="base">
              <a:spcBef>
                <a:spcPct val="0"/>
              </a:spcBef>
              <a:spcAft>
                <a:spcPct val="0"/>
              </a:spcAft>
              <a:defRPr sz="2600" kern="1200">
                <a:solidFill>
                  <a:schemeClr val="lt1"/>
                </a:solidFill>
                <a:latin typeface="+mn-lt"/>
                <a:ea typeface="+mn-ea"/>
                <a:cs typeface="+mn-cs"/>
              </a:defRPr>
            </a:lvl3pPr>
            <a:lvl4pPr marL="1476375" indent="-104775" algn="l" rtl="0" fontAlgn="base">
              <a:spcBef>
                <a:spcPct val="0"/>
              </a:spcBef>
              <a:spcAft>
                <a:spcPct val="0"/>
              </a:spcAft>
              <a:defRPr sz="2600" kern="1200">
                <a:solidFill>
                  <a:schemeClr val="lt1"/>
                </a:solidFill>
                <a:latin typeface="+mn-lt"/>
                <a:ea typeface="+mn-ea"/>
                <a:cs typeface="+mn-cs"/>
              </a:defRPr>
            </a:lvl4pPr>
            <a:lvl5pPr marL="1968500" indent="-139700" algn="l" rtl="0" fontAlgn="base">
              <a:spcBef>
                <a:spcPct val="0"/>
              </a:spcBef>
              <a:spcAft>
                <a:spcPct val="0"/>
              </a:spcAft>
              <a:defRPr sz="2600" kern="1200">
                <a:solidFill>
                  <a:schemeClr val="lt1"/>
                </a:solidFill>
                <a:latin typeface="+mn-lt"/>
                <a:ea typeface="+mn-ea"/>
                <a:cs typeface="+mn-cs"/>
              </a:defRPr>
            </a:lvl5pPr>
            <a:lvl6pPr marL="2286000" algn="l" defTabSz="914400" rtl="0" eaLnBrk="1" latinLnBrk="0" hangingPunct="1">
              <a:defRPr sz="2600" kern="1200">
                <a:solidFill>
                  <a:schemeClr val="lt1"/>
                </a:solidFill>
                <a:latin typeface="+mn-lt"/>
                <a:ea typeface="+mn-ea"/>
                <a:cs typeface="+mn-cs"/>
              </a:defRPr>
            </a:lvl6pPr>
            <a:lvl7pPr marL="2743200" algn="l" defTabSz="914400" rtl="0" eaLnBrk="1" latinLnBrk="0" hangingPunct="1">
              <a:defRPr sz="2600" kern="1200">
                <a:solidFill>
                  <a:schemeClr val="lt1"/>
                </a:solidFill>
                <a:latin typeface="+mn-lt"/>
                <a:ea typeface="+mn-ea"/>
                <a:cs typeface="+mn-cs"/>
              </a:defRPr>
            </a:lvl7pPr>
            <a:lvl8pPr marL="3200400" algn="l" defTabSz="914400" rtl="0" eaLnBrk="1" latinLnBrk="0" hangingPunct="1">
              <a:defRPr sz="2600" kern="1200">
                <a:solidFill>
                  <a:schemeClr val="lt1"/>
                </a:solidFill>
                <a:latin typeface="+mn-lt"/>
                <a:ea typeface="+mn-ea"/>
                <a:cs typeface="+mn-cs"/>
              </a:defRPr>
            </a:lvl8pPr>
            <a:lvl9pPr marL="3657600" algn="l" defTabSz="914400" rtl="0" eaLnBrk="1" latinLnBrk="0" hangingPunct="1">
              <a:defRPr sz="2600" kern="1200">
                <a:solidFill>
                  <a:schemeClr val="lt1"/>
                </a:solidFill>
                <a:latin typeface="+mn-lt"/>
                <a:ea typeface="+mn-ea"/>
                <a:cs typeface="+mn-cs"/>
              </a:defRPr>
            </a:lvl9pPr>
          </a:lstStyle>
          <a:p>
            <a:pPr algn="ctr" eaLnBrk="0" hangingPunct="0">
              <a:spcBef>
                <a:spcPct val="50000"/>
              </a:spcBef>
              <a:defRPr/>
            </a:pPr>
            <a:r>
              <a:rPr lang="en-US" sz="800" b="1" dirty="0">
                <a:solidFill>
                  <a:srgbClr val="0070C0"/>
                </a:solidFill>
                <a:ea typeface="Arial" pitchFamily="-111" charset="-52"/>
                <a:cs typeface="Arial" pitchFamily="-111" charset="-52"/>
              </a:rPr>
              <a:t>NIR</a:t>
            </a:r>
          </a:p>
        </p:txBody>
      </p:sp>
      <p:cxnSp>
        <p:nvCxnSpPr>
          <p:cNvPr id="258" name="Straight Arrow Connector 257"/>
          <p:cNvCxnSpPr>
            <a:stCxn id="152" idx="1"/>
            <a:endCxn id="256" idx="3"/>
          </p:cNvCxnSpPr>
          <p:nvPr/>
        </p:nvCxnSpPr>
        <p:spPr>
          <a:xfrm rot="10800000">
            <a:off x="2971800" y="1533525"/>
            <a:ext cx="1219200" cy="523875"/>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rot="5400000" flipH="1" flipV="1">
            <a:off x="3353594" y="1485106"/>
            <a:ext cx="304800" cy="1588"/>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flipV="1">
            <a:off x="2895600" y="1257300"/>
            <a:ext cx="304800" cy="152400"/>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a:stCxn id="151" idx="0"/>
            <a:endCxn id="256" idx="2"/>
          </p:cNvCxnSpPr>
          <p:nvPr/>
        </p:nvCxnSpPr>
        <p:spPr>
          <a:xfrm rot="16200000" flipV="1">
            <a:off x="2618581" y="1704182"/>
            <a:ext cx="134937" cy="38100"/>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bwMode="auto">
          <a:xfrm rot="5400000">
            <a:off x="723900" y="1828800"/>
            <a:ext cx="2057400" cy="0"/>
          </a:xfrm>
          <a:prstGeom prst="line">
            <a:avLst/>
          </a:prstGeom>
          <a:noFill/>
          <a:ln w="19050" cap="flat" cmpd="sng" algn="ctr">
            <a:solidFill>
              <a:schemeClr val="tx2">
                <a:lumMod val="60000"/>
                <a:lumOff val="40000"/>
              </a:schemeClr>
            </a:solidFill>
            <a:prstDash val="solid"/>
            <a:round/>
            <a:headEnd type="none" w="med" len="med"/>
            <a:tailEnd type="none" w="med" len="med"/>
          </a:ln>
          <a:effectLst/>
        </p:spPr>
      </p:cxnSp>
      <p:cxnSp>
        <p:nvCxnSpPr>
          <p:cNvPr id="263" name="Straight Arrow Connector 262"/>
          <p:cNvCxnSpPr>
            <a:endCxn id="151" idx="1"/>
          </p:cNvCxnSpPr>
          <p:nvPr/>
        </p:nvCxnSpPr>
        <p:spPr>
          <a:xfrm>
            <a:off x="1752600" y="2019300"/>
            <a:ext cx="457200" cy="158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bwMode="auto">
          <a:xfrm>
            <a:off x="3505200" y="1638300"/>
            <a:ext cx="1981200" cy="0"/>
          </a:xfrm>
          <a:prstGeom prst="line">
            <a:avLst/>
          </a:prstGeom>
          <a:noFill/>
          <a:ln w="19050" cap="flat" cmpd="sng" algn="ctr">
            <a:solidFill>
              <a:schemeClr val="tx1">
                <a:lumMod val="75000"/>
              </a:schemeClr>
            </a:solidFill>
            <a:prstDash val="solid"/>
            <a:round/>
            <a:headEnd type="none" w="med" len="med"/>
            <a:tailEnd type="none" w="med" len="med"/>
          </a:ln>
          <a:effectLst/>
        </p:spPr>
      </p:cxnSp>
      <p:cxnSp>
        <p:nvCxnSpPr>
          <p:cNvPr id="265" name="Straight Arrow Connector 264"/>
          <p:cNvCxnSpPr/>
          <p:nvPr/>
        </p:nvCxnSpPr>
        <p:spPr>
          <a:xfrm rot="5400000" flipH="1" flipV="1">
            <a:off x="4382294" y="1751806"/>
            <a:ext cx="228600" cy="1588"/>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66" name="Picture 2" descr="C:\Documents and Settings\st3089\My Documents\My Pictures\Images\Laptop.jpg"/>
          <p:cNvPicPr>
            <a:picLocks noChangeAspect="1" noChangeArrowheads="1"/>
          </p:cNvPicPr>
          <p:nvPr/>
        </p:nvPicPr>
        <p:blipFill>
          <a:blip r:embed="rId3"/>
          <a:srcRect/>
          <a:stretch>
            <a:fillRect/>
          </a:stretch>
        </p:blipFill>
        <p:spPr bwMode="auto">
          <a:xfrm>
            <a:off x="5562600" y="4686300"/>
            <a:ext cx="812800" cy="508000"/>
          </a:xfrm>
          <a:prstGeom prst="rect">
            <a:avLst/>
          </a:prstGeom>
          <a:noFill/>
          <a:ln w="9525">
            <a:noFill/>
            <a:miter lim="800000"/>
            <a:headEnd/>
            <a:tailEnd/>
          </a:ln>
        </p:spPr>
      </p:pic>
      <p:sp>
        <p:nvSpPr>
          <p:cNvPr id="269" name="TextBox 137"/>
          <p:cNvSpPr txBox="1">
            <a:spLocks noChangeArrowheads="1"/>
          </p:cNvSpPr>
          <p:nvPr/>
        </p:nvSpPr>
        <p:spPr bwMode="auto">
          <a:xfrm>
            <a:off x="0" y="5067300"/>
            <a:ext cx="3219450" cy="230188"/>
          </a:xfrm>
          <a:prstGeom prst="rect">
            <a:avLst/>
          </a:prstGeom>
          <a:noFill/>
          <a:ln w="9525">
            <a:noFill/>
            <a:miter lim="800000"/>
            <a:headEnd/>
            <a:tailEnd/>
          </a:ln>
        </p:spPr>
        <p:txBody>
          <a:bodyPr wrap="none">
            <a:spAutoFit/>
          </a:bodyPr>
          <a:lstStyle/>
          <a:p>
            <a:r>
              <a:rPr lang="en-US" sz="900" b="1" dirty="0">
                <a:solidFill>
                  <a:srgbClr val="FF0000"/>
                </a:solidFill>
              </a:rPr>
              <a:t>Note: Grayed out will not be tested in Phase 1.</a:t>
            </a:r>
          </a:p>
        </p:txBody>
      </p:sp>
      <p:sp>
        <p:nvSpPr>
          <p:cNvPr id="271" name="TextBox 136"/>
          <p:cNvSpPr txBox="1">
            <a:spLocks noChangeArrowheads="1"/>
          </p:cNvSpPr>
          <p:nvPr/>
        </p:nvSpPr>
        <p:spPr bwMode="auto">
          <a:xfrm>
            <a:off x="2743200" y="419100"/>
            <a:ext cx="2860675" cy="276225"/>
          </a:xfrm>
          <a:prstGeom prst="rect">
            <a:avLst/>
          </a:prstGeom>
          <a:noFill/>
          <a:ln w="9525">
            <a:noFill/>
            <a:miter lim="800000"/>
            <a:headEnd/>
            <a:tailEnd/>
          </a:ln>
        </p:spPr>
        <p:txBody>
          <a:bodyPr wrap="none">
            <a:spAutoFit/>
          </a:bodyPr>
          <a:lstStyle/>
          <a:p>
            <a:r>
              <a:rPr lang="en-US" sz="1200" b="1" dirty="0">
                <a:solidFill>
                  <a:srgbClr val="000000"/>
                </a:solidFill>
              </a:rPr>
              <a:t>Phase 1 Testing: 10/4 – 11/15</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bwMode="auto">
          <a:noFill/>
          <a:ln>
            <a:miter lim="800000"/>
            <a:headEnd/>
            <a:tailEnd/>
          </a:ln>
        </p:spPr>
        <p:txBody>
          <a:bodyPr wrap="square" numCol="1" compatLnSpc="1">
            <a:prstTxWarp prst="textNoShape">
              <a:avLst/>
            </a:prstTxWarp>
          </a:bodyPr>
          <a:lstStyle/>
          <a:p>
            <a:fld id="{18101BBF-2FCD-410B-9CE1-D0EB9874673C}" type="slidenum">
              <a:rPr lang="en-US" smtClean="0">
                <a:latin typeface="Verdana" pitchFamily="34" charset="0"/>
                <a:cs typeface="Arial" pitchFamily="34" charset="0"/>
              </a:rPr>
              <a:pPr/>
              <a:t>13</a:t>
            </a:fld>
            <a:endParaRPr lang="en-US" smtClean="0">
              <a:latin typeface="Verdana" pitchFamily="34" charset="0"/>
              <a:cs typeface="Arial" pitchFamily="34" charset="0"/>
            </a:endParaRPr>
          </a:p>
        </p:txBody>
      </p:sp>
      <p:sp>
        <p:nvSpPr>
          <p:cNvPr id="4" name="Rectangle 3"/>
          <p:cNvSpPr/>
          <p:nvPr/>
        </p:nvSpPr>
        <p:spPr>
          <a:xfrm>
            <a:off x="533400" y="1333500"/>
            <a:ext cx="609600" cy="2540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800" b="1" dirty="0"/>
              <a:t>SystemX</a:t>
            </a:r>
          </a:p>
        </p:txBody>
      </p:sp>
      <p:sp>
        <p:nvSpPr>
          <p:cNvPr id="5" name="Rectangle 4"/>
          <p:cNvSpPr/>
          <p:nvPr/>
        </p:nvSpPr>
        <p:spPr>
          <a:xfrm>
            <a:off x="533400" y="1016000"/>
            <a:ext cx="609600" cy="2540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800" b="1" dirty="0"/>
              <a:t>Phoenix</a:t>
            </a:r>
          </a:p>
        </p:txBody>
      </p:sp>
      <p:sp>
        <p:nvSpPr>
          <p:cNvPr id="6" name="Rectangle 5"/>
          <p:cNvSpPr/>
          <p:nvPr/>
        </p:nvSpPr>
        <p:spPr>
          <a:xfrm>
            <a:off x="533400" y="2730500"/>
            <a:ext cx="609600" cy="254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00" b="1" dirty="0"/>
              <a:t>MyATT</a:t>
            </a:r>
          </a:p>
        </p:txBody>
      </p:sp>
      <p:sp>
        <p:nvSpPr>
          <p:cNvPr id="7" name="Rectangle 6"/>
          <p:cNvSpPr/>
          <p:nvPr/>
        </p:nvSpPr>
        <p:spPr>
          <a:xfrm>
            <a:off x="533400" y="1651000"/>
            <a:ext cx="609600" cy="2540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900" b="1" dirty="0"/>
              <a:t>OPUS</a:t>
            </a:r>
          </a:p>
        </p:txBody>
      </p:sp>
      <p:sp>
        <p:nvSpPr>
          <p:cNvPr id="8" name="Rectangle 7"/>
          <p:cNvSpPr/>
          <p:nvPr/>
        </p:nvSpPr>
        <p:spPr>
          <a:xfrm>
            <a:off x="533400" y="2095500"/>
            <a:ext cx="609600" cy="2540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900" b="1" dirty="0"/>
              <a:t>PDC</a:t>
            </a:r>
          </a:p>
        </p:txBody>
      </p:sp>
      <p:sp>
        <p:nvSpPr>
          <p:cNvPr id="9" name="Rectangle 8"/>
          <p:cNvSpPr/>
          <p:nvPr/>
        </p:nvSpPr>
        <p:spPr>
          <a:xfrm>
            <a:off x="533400" y="2413000"/>
            <a:ext cx="609600" cy="254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b="1" dirty="0"/>
              <a:t>POC</a:t>
            </a:r>
          </a:p>
        </p:txBody>
      </p:sp>
      <p:sp>
        <p:nvSpPr>
          <p:cNvPr id="10" name="Rectangle 9"/>
          <p:cNvSpPr/>
          <p:nvPr/>
        </p:nvSpPr>
        <p:spPr>
          <a:xfrm>
            <a:off x="2209800" y="1968500"/>
            <a:ext cx="990600" cy="3810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00" b="1" dirty="0"/>
              <a:t>TLG</a:t>
            </a:r>
          </a:p>
        </p:txBody>
      </p:sp>
      <p:sp>
        <p:nvSpPr>
          <p:cNvPr id="11" name="Rectangle 10"/>
          <p:cNvSpPr/>
          <p:nvPr/>
        </p:nvSpPr>
        <p:spPr>
          <a:xfrm>
            <a:off x="4191000" y="2032000"/>
            <a:ext cx="838200" cy="3175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900" b="1" dirty="0"/>
              <a:t>Switch Control</a:t>
            </a:r>
          </a:p>
        </p:txBody>
      </p:sp>
      <p:sp>
        <p:nvSpPr>
          <p:cNvPr id="13" name="Rectangle 12"/>
          <p:cNvSpPr/>
          <p:nvPr/>
        </p:nvSpPr>
        <p:spPr>
          <a:xfrm>
            <a:off x="6096000" y="2730500"/>
            <a:ext cx="762000" cy="3175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800" b="1" dirty="0">
                <a:solidFill>
                  <a:schemeClr val="tx2">
                    <a:lumMod val="75000"/>
                  </a:schemeClr>
                </a:solidFill>
              </a:rPr>
              <a:t>Balance Manager</a:t>
            </a:r>
          </a:p>
        </p:txBody>
      </p:sp>
      <p:sp>
        <p:nvSpPr>
          <p:cNvPr id="14" name="Rectangle 13"/>
          <p:cNvSpPr/>
          <p:nvPr/>
        </p:nvSpPr>
        <p:spPr>
          <a:xfrm>
            <a:off x="5410200" y="1270000"/>
            <a:ext cx="762000" cy="3175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900" b="1" dirty="0">
                <a:solidFill>
                  <a:schemeClr val="tx2">
                    <a:lumMod val="75000"/>
                  </a:schemeClr>
                </a:solidFill>
              </a:rPr>
              <a:t>MIND</a:t>
            </a:r>
          </a:p>
        </p:txBody>
      </p:sp>
      <p:sp>
        <p:nvSpPr>
          <p:cNvPr id="15" name="Rectangle 14"/>
          <p:cNvSpPr/>
          <p:nvPr/>
        </p:nvSpPr>
        <p:spPr>
          <a:xfrm>
            <a:off x="4724400" y="1270000"/>
            <a:ext cx="457200" cy="3175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900" b="1" dirty="0">
                <a:solidFill>
                  <a:schemeClr val="tx2">
                    <a:lumMod val="75000"/>
                  </a:schemeClr>
                </a:solidFill>
              </a:rPr>
              <a:t>HLR</a:t>
            </a:r>
          </a:p>
        </p:txBody>
      </p:sp>
      <p:sp>
        <p:nvSpPr>
          <p:cNvPr id="16" name="Rectangle 15"/>
          <p:cNvSpPr/>
          <p:nvPr/>
        </p:nvSpPr>
        <p:spPr>
          <a:xfrm>
            <a:off x="4114800" y="1270000"/>
            <a:ext cx="457200" cy="3175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900" b="1" dirty="0">
                <a:solidFill>
                  <a:schemeClr val="tx2">
                    <a:lumMod val="75000"/>
                  </a:schemeClr>
                </a:solidFill>
              </a:rPr>
              <a:t>HSS</a:t>
            </a:r>
          </a:p>
        </p:txBody>
      </p:sp>
      <p:cxnSp>
        <p:nvCxnSpPr>
          <p:cNvPr id="17" name="Straight Arrow Connector 16"/>
          <p:cNvCxnSpPr>
            <a:stCxn id="7" idx="3"/>
            <a:endCxn id="10" idx="1"/>
          </p:cNvCxnSpPr>
          <p:nvPr/>
        </p:nvCxnSpPr>
        <p:spPr>
          <a:xfrm>
            <a:off x="1143000" y="1778000"/>
            <a:ext cx="1066800" cy="381000"/>
          </a:xfrm>
          <a:prstGeom prst="straightConnector1">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a:endCxn id="10" idx="1"/>
          </p:cNvCxnSpPr>
          <p:nvPr/>
        </p:nvCxnSpPr>
        <p:spPr>
          <a:xfrm flipV="1">
            <a:off x="1143000" y="2159000"/>
            <a:ext cx="1066800" cy="63500"/>
          </a:xfrm>
          <a:prstGeom prst="straightConnector1">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p:cNvCxnSpPr>
          <p:nvPr/>
        </p:nvCxnSpPr>
        <p:spPr>
          <a:xfrm>
            <a:off x="1143000" y="1460500"/>
            <a:ext cx="1066800" cy="571500"/>
          </a:xfrm>
          <a:prstGeom prst="straightConnector1">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3"/>
          </p:cNvCxnSpPr>
          <p:nvPr/>
        </p:nvCxnSpPr>
        <p:spPr>
          <a:xfrm>
            <a:off x="1143000" y="1143000"/>
            <a:ext cx="1143000" cy="825500"/>
          </a:xfrm>
          <a:prstGeom prst="straightConnector1">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0" idx="1"/>
          </p:cNvCxnSpPr>
          <p:nvPr/>
        </p:nvCxnSpPr>
        <p:spPr>
          <a:xfrm flipV="1">
            <a:off x="1143000" y="2159000"/>
            <a:ext cx="1066800" cy="381000"/>
          </a:xfrm>
          <a:prstGeom prst="straightConnector1">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3"/>
          </p:cNvCxnSpPr>
          <p:nvPr/>
        </p:nvCxnSpPr>
        <p:spPr>
          <a:xfrm flipV="1">
            <a:off x="1143000" y="2286000"/>
            <a:ext cx="1066800" cy="571500"/>
          </a:xfrm>
          <a:prstGeom prst="straightConnector1">
            <a:avLst/>
          </a:prstGeom>
          <a:ln w="127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3"/>
            <a:endCxn id="11" idx="1"/>
          </p:cNvCxnSpPr>
          <p:nvPr/>
        </p:nvCxnSpPr>
        <p:spPr>
          <a:xfrm>
            <a:off x="3200400" y="2159000"/>
            <a:ext cx="990600" cy="31750"/>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029200" y="2286000"/>
            <a:ext cx="1066800" cy="444500"/>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239" name="TextBox 24"/>
          <p:cNvSpPr txBox="1">
            <a:spLocks noChangeArrowheads="1"/>
          </p:cNvSpPr>
          <p:nvPr/>
        </p:nvSpPr>
        <p:spPr bwMode="auto">
          <a:xfrm>
            <a:off x="5181600" y="2476500"/>
            <a:ext cx="304800" cy="246221"/>
          </a:xfrm>
          <a:prstGeom prst="rect">
            <a:avLst/>
          </a:prstGeom>
          <a:noFill/>
          <a:ln w="9525">
            <a:noFill/>
            <a:miter lim="800000"/>
            <a:headEnd/>
            <a:tailEnd/>
          </a:ln>
        </p:spPr>
        <p:txBody>
          <a:bodyPr>
            <a:spAutoFit/>
          </a:bodyPr>
          <a:lstStyle/>
          <a:p>
            <a:r>
              <a:rPr lang="en-US" sz="1000" b="1">
                <a:solidFill>
                  <a:srgbClr val="C00000"/>
                </a:solidFill>
              </a:rPr>
              <a:t>d</a:t>
            </a:r>
          </a:p>
        </p:txBody>
      </p:sp>
      <p:sp>
        <p:nvSpPr>
          <p:cNvPr id="9240" name="TextBox 25"/>
          <p:cNvSpPr txBox="1">
            <a:spLocks noChangeArrowheads="1"/>
          </p:cNvSpPr>
          <p:nvPr/>
        </p:nvSpPr>
        <p:spPr bwMode="auto">
          <a:xfrm>
            <a:off x="4419600" y="1714500"/>
            <a:ext cx="304800" cy="246221"/>
          </a:xfrm>
          <a:prstGeom prst="rect">
            <a:avLst/>
          </a:prstGeom>
          <a:noFill/>
          <a:ln w="9525">
            <a:noFill/>
            <a:miter lim="800000"/>
            <a:headEnd/>
            <a:tailEnd/>
          </a:ln>
        </p:spPr>
        <p:txBody>
          <a:bodyPr>
            <a:spAutoFit/>
          </a:bodyPr>
          <a:lstStyle/>
          <a:p>
            <a:r>
              <a:rPr lang="en-US" sz="1000" b="1">
                <a:solidFill>
                  <a:srgbClr val="C00000"/>
                </a:solidFill>
              </a:rPr>
              <a:t>f</a:t>
            </a:r>
          </a:p>
        </p:txBody>
      </p:sp>
      <p:sp>
        <p:nvSpPr>
          <p:cNvPr id="27" name="Rectangle 26"/>
          <p:cNvSpPr/>
          <p:nvPr/>
        </p:nvSpPr>
        <p:spPr>
          <a:xfrm>
            <a:off x="6553200" y="1905000"/>
            <a:ext cx="685800"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900" b="1" dirty="0">
                <a:solidFill>
                  <a:schemeClr val="tx2">
                    <a:lumMod val="75000"/>
                  </a:schemeClr>
                </a:solidFill>
              </a:rPr>
              <a:t>PCRF</a:t>
            </a:r>
          </a:p>
        </p:txBody>
      </p:sp>
      <p:cxnSp>
        <p:nvCxnSpPr>
          <p:cNvPr id="28" name="Straight Arrow Connector 27"/>
          <p:cNvCxnSpPr/>
          <p:nvPr/>
        </p:nvCxnSpPr>
        <p:spPr>
          <a:xfrm>
            <a:off x="6096000" y="1587500"/>
            <a:ext cx="457200" cy="3175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848600" y="1905000"/>
            <a:ext cx="838200" cy="3175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900" b="1" dirty="0">
                <a:solidFill>
                  <a:schemeClr val="tx2">
                    <a:lumMod val="75000"/>
                  </a:schemeClr>
                </a:solidFill>
              </a:rPr>
              <a:t>PCEF</a:t>
            </a:r>
          </a:p>
        </p:txBody>
      </p:sp>
      <p:sp>
        <p:nvSpPr>
          <p:cNvPr id="30" name="Cloud 29"/>
          <p:cNvSpPr/>
          <p:nvPr/>
        </p:nvSpPr>
        <p:spPr>
          <a:xfrm>
            <a:off x="7391400" y="1524000"/>
            <a:ext cx="1524000" cy="44450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900" b="1" dirty="0">
                <a:solidFill>
                  <a:schemeClr val="tx2">
                    <a:lumMod val="75000"/>
                  </a:schemeClr>
                </a:solidFill>
              </a:rPr>
              <a:t>PDN Network</a:t>
            </a:r>
          </a:p>
        </p:txBody>
      </p:sp>
      <p:sp>
        <p:nvSpPr>
          <p:cNvPr id="31" name="Rectangle 30"/>
          <p:cNvSpPr/>
          <p:nvPr/>
        </p:nvSpPr>
        <p:spPr>
          <a:xfrm>
            <a:off x="2667000" y="2921000"/>
            <a:ext cx="838200" cy="2540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000" b="1" dirty="0"/>
              <a:t>Atlas</a:t>
            </a:r>
          </a:p>
        </p:txBody>
      </p:sp>
      <p:sp>
        <p:nvSpPr>
          <p:cNvPr id="32" name="Rectangle 31"/>
          <p:cNvSpPr/>
          <p:nvPr/>
        </p:nvSpPr>
        <p:spPr>
          <a:xfrm>
            <a:off x="1447800" y="3048000"/>
            <a:ext cx="685800" cy="3175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900" b="1" dirty="0"/>
              <a:t>Enabler</a:t>
            </a:r>
          </a:p>
        </p:txBody>
      </p:sp>
      <p:sp>
        <p:nvSpPr>
          <p:cNvPr id="33" name="Rectangle 32"/>
          <p:cNvSpPr/>
          <p:nvPr/>
        </p:nvSpPr>
        <p:spPr>
          <a:xfrm>
            <a:off x="7620000" y="2794000"/>
            <a:ext cx="762000" cy="6985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800" b="1" dirty="0">
                <a:solidFill>
                  <a:schemeClr val="tx2">
                    <a:lumMod val="75000"/>
                  </a:schemeClr>
                </a:solidFill>
              </a:rPr>
              <a:t>Gold FW GRPS Mediation</a:t>
            </a:r>
          </a:p>
        </p:txBody>
      </p:sp>
      <p:cxnSp>
        <p:nvCxnSpPr>
          <p:cNvPr id="34" name="Straight Arrow Connector 33"/>
          <p:cNvCxnSpPr/>
          <p:nvPr/>
        </p:nvCxnSpPr>
        <p:spPr>
          <a:xfrm flipV="1">
            <a:off x="4800600" y="1587500"/>
            <a:ext cx="685800" cy="444500"/>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375400" y="2463800"/>
            <a:ext cx="508000" cy="152400"/>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31" idx="3"/>
          </p:cNvCxnSpPr>
          <p:nvPr/>
        </p:nvCxnSpPr>
        <p:spPr>
          <a:xfrm rot="10800000" flipV="1">
            <a:off x="3505200" y="2984500"/>
            <a:ext cx="2590800" cy="6350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1" idx="1"/>
          </p:cNvCxnSpPr>
          <p:nvPr/>
        </p:nvCxnSpPr>
        <p:spPr>
          <a:xfrm rot="10800000" flipV="1">
            <a:off x="2133600" y="3048000"/>
            <a:ext cx="533400" cy="63500"/>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667000" y="4000500"/>
            <a:ext cx="762000" cy="4445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800" b="1" dirty="0">
                <a:solidFill>
                  <a:schemeClr val="accent3">
                    <a:lumMod val="50000"/>
                  </a:schemeClr>
                </a:solidFill>
              </a:rPr>
              <a:t>CS BOBPM/DUCS</a:t>
            </a:r>
          </a:p>
        </p:txBody>
      </p:sp>
      <p:cxnSp>
        <p:nvCxnSpPr>
          <p:cNvPr id="39" name="Straight Arrow Connector 38"/>
          <p:cNvCxnSpPr>
            <a:stCxn id="31" idx="2"/>
          </p:cNvCxnSpPr>
          <p:nvPr/>
        </p:nvCxnSpPr>
        <p:spPr>
          <a:xfrm rot="16200000" flipH="1">
            <a:off x="2692400" y="3568700"/>
            <a:ext cx="825500" cy="38100"/>
          </a:xfrm>
          <a:prstGeom prst="straightConnector1">
            <a:avLst/>
          </a:prstGeom>
          <a:ln w="19050" cmpd="sng">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962400" y="3619500"/>
            <a:ext cx="1905000" cy="3175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1100" b="1" dirty="0">
                <a:solidFill>
                  <a:schemeClr val="accent3">
                    <a:lumMod val="50000"/>
                  </a:schemeClr>
                </a:solidFill>
              </a:rPr>
              <a:t>CSI</a:t>
            </a:r>
          </a:p>
        </p:txBody>
      </p:sp>
      <p:cxnSp>
        <p:nvCxnSpPr>
          <p:cNvPr id="42" name="Straight Arrow Connector 41"/>
          <p:cNvCxnSpPr/>
          <p:nvPr/>
        </p:nvCxnSpPr>
        <p:spPr>
          <a:xfrm flipV="1">
            <a:off x="3429000" y="3937000"/>
            <a:ext cx="609600" cy="25400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flipV="1">
            <a:off x="5486400" y="3048000"/>
            <a:ext cx="762000" cy="57150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600200" y="4064000"/>
            <a:ext cx="609600" cy="317500"/>
          </a:xfrm>
          <a:prstGeom prst="rect">
            <a:avLst/>
          </a:prstGeom>
          <a:solidFill>
            <a:schemeClr val="bg1">
              <a:lumMod val="50000"/>
            </a:schemeClr>
          </a:solidFill>
          <a:ln>
            <a:solidFill>
              <a:schemeClr val="bg1">
                <a:lumMod val="50000"/>
              </a:schemeClr>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900" b="1" dirty="0">
                <a:solidFill>
                  <a:schemeClr val="accent3">
                    <a:lumMod val="50000"/>
                  </a:schemeClr>
                </a:solidFill>
              </a:rPr>
              <a:t>eCDW</a:t>
            </a:r>
          </a:p>
        </p:txBody>
      </p:sp>
      <p:sp>
        <p:nvSpPr>
          <p:cNvPr id="50" name="Rectangle 49"/>
          <p:cNvSpPr/>
          <p:nvPr/>
        </p:nvSpPr>
        <p:spPr>
          <a:xfrm>
            <a:off x="685800" y="4064000"/>
            <a:ext cx="533400" cy="317500"/>
          </a:xfrm>
          <a:prstGeom prst="rect">
            <a:avLst/>
          </a:prstGeom>
          <a:solidFill>
            <a:schemeClr val="bg1">
              <a:lumMod val="50000"/>
            </a:schemeClr>
          </a:solidFill>
          <a:ln>
            <a:solidFill>
              <a:schemeClr val="bg1">
                <a:lumMod val="50000"/>
              </a:schemeClr>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900" b="1" dirty="0">
                <a:solidFill>
                  <a:schemeClr val="accent3">
                    <a:lumMod val="50000"/>
                  </a:schemeClr>
                </a:solidFill>
              </a:rPr>
              <a:t>BO</a:t>
            </a:r>
          </a:p>
        </p:txBody>
      </p:sp>
      <p:cxnSp>
        <p:nvCxnSpPr>
          <p:cNvPr id="53" name="Straight Arrow Connector 52"/>
          <p:cNvCxnSpPr>
            <a:stCxn id="38" idx="1"/>
            <a:endCxn id="49" idx="3"/>
          </p:cNvCxnSpPr>
          <p:nvPr/>
        </p:nvCxnSpPr>
        <p:spPr>
          <a:xfrm rot="10800000">
            <a:off x="2209800" y="4222750"/>
            <a:ext cx="457200" cy="1323"/>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9" idx="1"/>
            <a:endCxn id="50" idx="3"/>
          </p:cNvCxnSpPr>
          <p:nvPr/>
        </p:nvCxnSpPr>
        <p:spPr>
          <a:xfrm rot="10800000">
            <a:off x="1219200" y="4222750"/>
            <a:ext cx="381000" cy="1323"/>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6200000" flipV="1">
            <a:off x="3060700" y="2413000"/>
            <a:ext cx="1270000" cy="114300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114800" y="4318000"/>
            <a:ext cx="533400" cy="3175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1100" b="1" dirty="0">
                <a:solidFill>
                  <a:schemeClr val="accent3">
                    <a:lumMod val="50000"/>
                  </a:schemeClr>
                </a:solidFill>
              </a:rPr>
              <a:t>EDD</a:t>
            </a:r>
          </a:p>
        </p:txBody>
      </p:sp>
      <p:sp>
        <p:nvSpPr>
          <p:cNvPr id="57" name="Rectangle 56"/>
          <p:cNvSpPr/>
          <p:nvPr/>
        </p:nvSpPr>
        <p:spPr>
          <a:xfrm>
            <a:off x="4648200" y="4826000"/>
            <a:ext cx="533400" cy="3175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1000" b="1" dirty="0">
                <a:solidFill>
                  <a:schemeClr val="accent3">
                    <a:lumMod val="50000"/>
                  </a:schemeClr>
                </a:solidFill>
              </a:rPr>
              <a:t>EGS</a:t>
            </a:r>
          </a:p>
        </p:txBody>
      </p:sp>
      <p:cxnSp>
        <p:nvCxnSpPr>
          <p:cNvPr id="59" name="Straight Arrow Connector 58"/>
          <p:cNvCxnSpPr>
            <a:endCxn id="56" idx="0"/>
          </p:cNvCxnSpPr>
          <p:nvPr/>
        </p:nvCxnSpPr>
        <p:spPr>
          <a:xfrm rot="5400000">
            <a:off x="4248150" y="4070350"/>
            <a:ext cx="381000" cy="11430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6200000" flipH="1">
            <a:off x="4476750" y="4654550"/>
            <a:ext cx="190500" cy="15240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181600" y="5080000"/>
            <a:ext cx="304800" cy="1323"/>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16" idx="2"/>
          </p:cNvCxnSpPr>
          <p:nvPr/>
        </p:nvCxnSpPr>
        <p:spPr>
          <a:xfrm rot="16200000" flipV="1">
            <a:off x="4159250" y="1771650"/>
            <a:ext cx="444500" cy="76200"/>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1" idx="0"/>
            <a:endCxn id="15" idx="2"/>
          </p:cNvCxnSpPr>
          <p:nvPr/>
        </p:nvCxnSpPr>
        <p:spPr>
          <a:xfrm rot="5400000" flipH="1" flipV="1">
            <a:off x="4559300" y="1638300"/>
            <a:ext cx="444500" cy="342900"/>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9269" name="Picture 2" descr="C:\Documents and Settings\st3089\My Documents\My Pictures\Images\Laptop.jpg"/>
          <p:cNvPicPr>
            <a:picLocks noChangeAspect="1" noChangeArrowheads="1"/>
          </p:cNvPicPr>
          <p:nvPr/>
        </p:nvPicPr>
        <p:blipFill>
          <a:blip r:embed="rId3"/>
          <a:srcRect/>
          <a:stretch>
            <a:fillRect/>
          </a:stretch>
        </p:blipFill>
        <p:spPr bwMode="auto">
          <a:xfrm>
            <a:off x="5486400" y="4762500"/>
            <a:ext cx="812800" cy="508000"/>
          </a:xfrm>
          <a:prstGeom prst="rect">
            <a:avLst/>
          </a:prstGeom>
          <a:noFill/>
          <a:ln w="9525">
            <a:noFill/>
            <a:miter lim="800000"/>
            <a:headEnd/>
            <a:tailEnd/>
          </a:ln>
        </p:spPr>
      </p:pic>
      <p:pic>
        <p:nvPicPr>
          <p:cNvPr id="9270" name="Picture 2" descr="C:\Documents and Settings\st3089\My Documents\My Pictures\Images\Laptop.jpg"/>
          <p:cNvPicPr>
            <a:picLocks noChangeAspect="1" noChangeArrowheads="1"/>
          </p:cNvPicPr>
          <p:nvPr/>
        </p:nvPicPr>
        <p:blipFill>
          <a:blip r:embed="rId3"/>
          <a:srcRect/>
          <a:stretch>
            <a:fillRect/>
          </a:stretch>
        </p:blipFill>
        <p:spPr bwMode="auto">
          <a:xfrm>
            <a:off x="6629400" y="889000"/>
            <a:ext cx="685800" cy="476250"/>
          </a:xfrm>
          <a:prstGeom prst="rect">
            <a:avLst/>
          </a:prstGeom>
          <a:noFill/>
          <a:ln w="9525">
            <a:noFill/>
            <a:miter lim="800000"/>
            <a:headEnd/>
            <a:tailEnd/>
          </a:ln>
        </p:spPr>
      </p:pic>
      <p:pic>
        <p:nvPicPr>
          <p:cNvPr id="9271" name="Picture 5" descr="C:\Documents and Settings\st3089\My Documents\My Pictures\Images\images[6].jpg"/>
          <p:cNvPicPr>
            <a:picLocks noChangeAspect="1" noChangeArrowheads="1"/>
          </p:cNvPicPr>
          <p:nvPr/>
        </p:nvPicPr>
        <p:blipFill>
          <a:blip r:embed="rId4"/>
          <a:srcRect/>
          <a:stretch>
            <a:fillRect/>
          </a:stretch>
        </p:blipFill>
        <p:spPr bwMode="auto">
          <a:xfrm>
            <a:off x="8077200" y="825500"/>
            <a:ext cx="685800" cy="381000"/>
          </a:xfrm>
          <a:prstGeom prst="rect">
            <a:avLst/>
          </a:prstGeom>
          <a:noFill/>
          <a:ln w="9525">
            <a:noFill/>
            <a:miter lim="800000"/>
            <a:headEnd/>
            <a:tailEnd/>
          </a:ln>
        </p:spPr>
      </p:pic>
      <p:cxnSp>
        <p:nvCxnSpPr>
          <p:cNvPr id="70" name="Straight Arrow Connector 69"/>
          <p:cNvCxnSpPr/>
          <p:nvPr/>
        </p:nvCxnSpPr>
        <p:spPr>
          <a:xfrm>
            <a:off x="7162800" y="1270000"/>
            <a:ext cx="533400" cy="3175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9" idx="2"/>
          </p:cNvCxnSpPr>
          <p:nvPr/>
        </p:nvCxnSpPr>
        <p:spPr>
          <a:xfrm rot="5400000">
            <a:off x="8172450" y="1339850"/>
            <a:ext cx="381000" cy="1143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274" name="TextBox 71"/>
          <p:cNvSpPr txBox="1">
            <a:spLocks noChangeArrowheads="1"/>
          </p:cNvSpPr>
          <p:nvPr/>
        </p:nvSpPr>
        <p:spPr bwMode="auto">
          <a:xfrm>
            <a:off x="6553200" y="762000"/>
            <a:ext cx="894797" cy="230832"/>
          </a:xfrm>
          <a:prstGeom prst="rect">
            <a:avLst/>
          </a:prstGeom>
          <a:noFill/>
          <a:ln w="9525">
            <a:noFill/>
            <a:miter lim="800000"/>
            <a:headEnd/>
            <a:tailEnd/>
          </a:ln>
        </p:spPr>
        <p:txBody>
          <a:bodyPr wrap="none">
            <a:spAutoFit/>
          </a:bodyPr>
          <a:lstStyle/>
          <a:p>
            <a:r>
              <a:rPr lang="en-US" sz="900" b="1">
                <a:solidFill>
                  <a:srgbClr val="002060"/>
                </a:solidFill>
              </a:rPr>
              <a:t>LTE Access</a:t>
            </a:r>
          </a:p>
        </p:txBody>
      </p:sp>
      <p:sp>
        <p:nvSpPr>
          <p:cNvPr id="9275" name="TextBox 72"/>
          <p:cNvSpPr txBox="1">
            <a:spLocks noChangeArrowheads="1"/>
          </p:cNvSpPr>
          <p:nvPr/>
        </p:nvSpPr>
        <p:spPr bwMode="auto">
          <a:xfrm>
            <a:off x="7620000" y="825500"/>
            <a:ext cx="762000" cy="338554"/>
          </a:xfrm>
          <a:prstGeom prst="rect">
            <a:avLst/>
          </a:prstGeom>
          <a:noFill/>
          <a:ln w="9525">
            <a:noFill/>
            <a:miter lim="800000"/>
            <a:headEnd/>
            <a:tailEnd/>
          </a:ln>
        </p:spPr>
        <p:txBody>
          <a:bodyPr>
            <a:spAutoFit/>
          </a:bodyPr>
          <a:lstStyle/>
          <a:p>
            <a:r>
              <a:rPr lang="en-US" sz="800" b="1">
                <a:solidFill>
                  <a:srgbClr val="002060"/>
                </a:solidFill>
              </a:rPr>
              <a:t>2G/3G Access</a:t>
            </a:r>
          </a:p>
        </p:txBody>
      </p:sp>
      <p:sp>
        <p:nvSpPr>
          <p:cNvPr id="74" name="Rectangle 73"/>
          <p:cNvSpPr/>
          <p:nvPr/>
        </p:nvSpPr>
        <p:spPr>
          <a:xfrm>
            <a:off x="8153400" y="1206500"/>
            <a:ext cx="609600" cy="1905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800" b="1" dirty="0">
                <a:solidFill>
                  <a:schemeClr val="tx2">
                    <a:lumMod val="75000"/>
                  </a:schemeClr>
                </a:solidFill>
              </a:rPr>
              <a:t>SGSN</a:t>
            </a:r>
          </a:p>
        </p:txBody>
      </p:sp>
      <p:sp>
        <p:nvSpPr>
          <p:cNvPr id="75" name="Rectangle 74"/>
          <p:cNvSpPr/>
          <p:nvPr/>
        </p:nvSpPr>
        <p:spPr>
          <a:xfrm>
            <a:off x="7010400" y="1270000"/>
            <a:ext cx="609600" cy="1905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800" b="1" dirty="0">
                <a:solidFill>
                  <a:schemeClr val="tx2">
                    <a:lumMod val="75000"/>
                  </a:schemeClr>
                </a:solidFill>
              </a:rPr>
              <a:t>S-GW</a:t>
            </a:r>
          </a:p>
        </p:txBody>
      </p:sp>
      <p:cxnSp>
        <p:nvCxnSpPr>
          <p:cNvPr id="76" name="Straight Arrow Connector 75"/>
          <p:cNvCxnSpPr>
            <a:stCxn id="27" idx="3"/>
            <a:endCxn id="29" idx="1"/>
          </p:cNvCxnSpPr>
          <p:nvPr/>
        </p:nvCxnSpPr>
        <p:spPr>
          <a:xfrm flipV="1">
            <a:off x="7239000" y="2063750"/>
            <a:ext cx="609600" cy="31750"/>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279" name="TextBox 77"/>
          <p:cNvSpPr txBox="1">
            <a:spLocks noChangeArrowheads="1"/>
          </p:cNvSpPr>
          <p:nvPr/>
        </p:nvSpPr>
        <p:spPr bwMode="auto">
          <a:xfrm>
            <a:off x="5334001" y="4572000"/>
            <a:ext cx="620713" cy="261610"/>
          </a:xfrm>
          <a:prstGeom prst="rect">
            <a:avLst/>
          </a:prstGeom>
          <a:noFill/>
          <a:ln w="9525">
            <a:noFill/>
            <a:miter lim="800000"/>
            <a:headEnd/>
            <a:tailEnd/>
          </a:ln>
        </p:spPr>
        <p:txBody>
          <a:bodyPr>
            <a:spAutoFit/>
          </a:bodyPr>
          <a:lstStyle/>
          <a:p>
            <a:r>
              <a:rPr lang="en-US" sz="1100" b="1">
                <a:solidFill>
                  <a:srgbClr val="002060"/>
                </a:solidFill>
              </a:rPr>
              <a:t>Email</a:t>
            </a:r>
          </a:p>
        </p:txBody>
      </p:sp>
      <p:sp>
        <p:nvSpPr>
          <p:cNvPr id="79" name="Rectangle 78"/>
          <p:cNvSpPr/>
          <p:nvPr/>
        </p:nvSpPr>
        <p:spPr>
          <a:xfrm>
            <a:off x="1600200" y="4572000"/>
            <a:ext cx="609600" cy="190500"/>
          </a:xfrm>
          <a:prstGeom prst="rect">
            <a:avLst/>
          </a:prstGeom>
          <a:solidFill>
            <a:schemeClr val="bg1">
              <a:lumMod val="50000"/>
            </a:schemeClr>
          </a:solidFill>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900" b="1" dirty="0">
                <a:solidFill>
                  <a:schemeClr val="accent3">
                    <a:lumMod val="50000"/>
                  </a:schemeClr>
                </a:solidFill>
              </a:rPr>
              <a:t>SAM</a:t>
            </a:r>
          </a:p>
        </p:txBody>
      </p:sp>
      <p:sp>
        <p:nvSpPr>
          <p:cNvPr id="80" name="Rectangle 79"/>
          <p:cNvSpPr/>
          <p:nvPr/>
        </p:nvSpPr>
        <p:spPr>
          <a:xfrm>
            <a:off x="1219200" y="1968500"/>
            <a:ext cx="457200" cy="1270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800" b="1" dirty="0"/>
              <a:t>EDP</a:t>
            </a:r>
          </a:p>
        </p:txBody>
      </p:sp>
      <p:cxnSp>
        <p:nvCxnSpPr>
          <p:cNvPr id="81" name="Straight Arrow Connector 80"/>
          <p:cNvCxnSpPr>
            <a:endCxn id="80" idx="1"/>
          </p:cNvCxnSpPr>
          <p:nvPr/>
        </p:nvCxnSpPr>
        <p:spPr>
          <a:xfrm rot="16200000" flipH="1">
            <a:off x="1079500" y="1892300"/>
            <a:ext cx="127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8" idx="0"/>
            <a:endCxn id="80" idx="1"/>
          </p:cNvCxnSpPr>
          <p:nvPr/>
        </p:nvCxnSpPr>
        <p:spPr>
          <a:xfrm rot="5400000" flipH="1" flipV="1">
            <a:off x="996950" y="1873250"/>
            <a:ext cx="63500" cy="3810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505200" y="1270000"/>
            <a:ext cx="457200" cy="3175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900" b="1" dirty="0">
                <a:solidFill>
                  <a:schemeClr val="tx2">
                    <a:lumMod val="75000"/>
                  </a:schemeClr>
                </a:solidFill>
              </a:rPr>
              <a:t>OTA</a:t>
            </a:r>
          </a:p>
        </p:txBody>
      </p:sp>
      <p:cxnSp>
        <p:nvCxnSpPr>
          <p:cNvPr id="84" name="Straight Arrow Connector 83"/>
          <p:cNvCxnSpPr>
            <a:endCxn id="83" idx="2"/>
          </p:cNvCxnSpPr>
          <p:nvPr/>
        </p:nvCxnSpPr>
        <p:spPr>
          <a:xfrm rot="16200000" flipV="1">
            <a:off x="3676650" y="1644650"/>
            <a:ext cx="571500" cy="457200"/>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Curved Connector 84"/>
          <p:cNvCxnSpPr/>
          <p:nvPr/>
        </p:nvCxnSpPr>
        <p:spPr>
          <a:xfrm flipV="1">
            <a:off x="3962400" y="698500"/>
            <a:ext cx="2057400" cy="444500"/>
          </a:xfrm>
          <a:prstGeom prst="curvedConnector3">
            <a:avLst>
              <a:gd name="adj1" fmla="val 50000"/>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urved Connector 85"/>
          <p:cNvCxnSpPr/>
          <p:nvPr/>
        </p:nvCxnSpPr>
        <p:spPr>
          <a:xfrm flipV="1">
            <a:off x="4572000" y="762000"/>
            <a:ext cx="1447800" cy="508000"/>
          </a:xfrm>
          <a:prstGeom prst="curvedConnector3">
            <a:avLst>
              <a:gd name="adj1" fmla="val 50000"/>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urved Connector 86"/>
          <p:cNvCxnSpPr/>
          <p:nvPr/>
        </p:nvCxnSpPr>
        <p:spPr>
          <a:xfrm flipV="1">
            <a:off x="5181600" y="889000"/>
            <a:ext cx="762000" cy="381000"/>
          </a:xfrm>
          <a:prstGeom prst="curvedConnector3">
            <a:avLst>
              <a:gd name="adj1" fmla="val 50000"/>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89" name="TextBox 87"/>
          <p:cNvSpPr txBox="1">
            <a:spLocks noChangeArrowheads="1"/>
          </p:cNvSpPr>
          <p:nvPr/>
        </p:nvSpPr>
        <p:spPr bwMode="auto">
          <a:xfrm>
            <a:off x="1295401" y="1524000"/>
            <a:ext cx="269626" cy="246221"/>
          </a:xfrm>
          <a:prstGeom prst="rect">
            <a:avLst/>
          </a:prstGeom>
          <a:noFill/>
          <a:ln w="9525">
            <a:noFill/>
            <a:miter lim="800000"/>
            <a:headEnd/>
            <a:tailEnd/>
          </a:ln>
        </p:spPr>
        <p:txBody>
          <a:bodyPr wrap="none">
            <a:spAutoFit/>
          </a:bodyPr>
          <a:lstStyle/>
          <a:p>
            <a:r>
              <a:rPr lang="en-US" sz="1000" b="1">
                <a:solidFill>
                  <a:srgbClr val="C00000"/>
                </a:solidFill>
              </a:rPr>
              <a:t>a</a:t>
            </a:r>
          </a:p>
        </p:txBody>
      </p:sp>
      <p:sp>
        <p:nvSpPr>
          <p:cNvPr id="9290" name="Rectangle 88"/>
          <p:cNvSpPr>
            <a:spLocks noChangeArrowheads="1"/>
          </p:cNvSpPr>
          <p:nvPr/>
        </p:nvSpPr>
        <p:spPr bwMode="auto">
          <a:xfrm>
            <a:off x="1143001" y="2159000"/>
            <a:ext cx="269626" cy="246221"/>
          </a:xfrm>
          <a:prstGeom prst="rect">
            <a:avLst/>
          </a:prstGeom>
          <a:noFill/>
          <a:ln w="9525">
            <a:noFill/>
            <a:miter lim="800000"/>
            <a:headEnd/>
            <a:tailEnd/>
          </a:ln>
        </p:spPr>
        <p:txBody>
          <a:bodyPr wrap="none">
            <a:spAutoFit/>
          </a:bodyPr>
          <a:lstStyle/>
          <a:p>
            <a:r>
              <a:rPr lang="en-US" sz="1000" b="1">
                <a:solidFill>
                  <a:srgbClr val="C00000"/>
                </a:solidFill>
              </a:rPr>
              <a:t>a</a:t>
            </a:r>
          </a:p>
        </p:txBody>
      </p:sp>
      <p:sp>
        <p:nvSpPr>
          <p:cNvPr id="9291" name="Rectangle 89"/>
          <p:cNvSpPr>
            <a:spLocks noChangeArrowheads="1"/>
          </p:cNvSpPr>
          <p:nvPr/>
        </p:nvSpPr>
        <p:spPr bwMode="auto">
          <a:xfrm>
            <a:off x="1295400" y="1206500"/>
            <a:ext cx="228600" cy="246221"/>
          </a:xfrm>
          <a:prstGeom prst="rect">
            <a:avLst/>
          </a:prstGeom>
          <a:noFill/>
          <a:ln w="9525">
            <a:noFill/>
            <a:miter lim="800000"/>
            <a:headEnd/>
            <a:tailEnd/>
          </a:ln>
        </p:spPr>
        <p:txBody>
          <a:bodyPr>
            <a:spAutoFit/>
          </a:bodyPr>
          <a:lstStyle/>
          <a:p>
            <a:r>
              <a:rPr lang="en-US" sz="1000" b="1">
                <a:solidFill>
                  <a:srgbClr val="C00000"/>
                </a:solidFill>
              </a:rPr>
              <a:t>a</a:t>
            </a:r>
          </a:p>
        </p:txBody>
      </p:sp>
      <p:sp>
        <p:nvSpPr>
          <p:cNvPr id="9292" name="Rectangle 90"/>
          <p:cNvSpPr>
            <a:spLocks noChangeArrowheads="1"/>
          </p:cNvSpPr>
          <p:nvPr/>
        </p:nvSpPr>
        <p:spPr bwMode="auto">
          <a:xfrm>
            <a:off x="1143001" y="1714500"/>
            <a:ext cx="269626" cy="246221"/>
          </a:xfrm>
          <a:prstGeom prst="rect">
            <a:avLst/>
          </a:prstGeom>
          <a:noFill/>
          <a:ln w="9525">
            <a:noFill/>
            <a:miter lim="800000"/>
            <a:headEnd/>
            <a:tailEnd/>
          </a:ln>
        </p:spPr>
        <p:txBody>
          <a:bodyPr wrap="none">
            <a:spAutoFit/>
          </a:bodyPr>
          <a:lstStyle/>
          <a:p>
            <a:r>
              <a:rPr lang="en-US" sz="1000" b="1">
                <a:solidFill>
                  <a:srgbClr val="C00000"/>
                </a:solidFill>
              </a:rPr>
              <a:t>a</a:t>
            </a:r>
          </a:p>
        </p:txBody>
      </p:sp>
      <p:sp>
        <p:nvSpPr>
          <p:cNvPr id="9293" name="Rectangle 91"/>
          <p:cNvSpPr>
            <a:spLocks noChangeArrowheads="1"/>
          </p:cNvSpPr>
          <p:nvPr/>
        </p:nvSpPr>
        <p:spPr bwMode="auto">
          <a:xfrm>
            <a:off x="1295401" y="2730500"/>
            <a:ext cx="269626" cy="246221"/>
          </a:xfrm>
          <a:prstGeom prst="rect">
            <a:avLst/>
          </a:prstGeom>
          <a:noFill/>
          <a:ln w="9525">
            <a:noFill/>
            <a:miter lim="800000"/>
            <a:headEnd/>
            <a:tailEnd/>
          </a:ln>
        </p:spPr>
        <p:txBody>
          <a:bodyPr wrap="none">
            <a:spAutoFit/>
          </a:bodyPr>
          <a:lstStyle/>
          <a:p>
            <a:r>
              <a:rPr lang="en-US" sz="1000" b="1">
                <a:solidFill>
                  <a:srgbClr val="C00000"/>
                </a:solidFill>
              </a:rPr>
              <a:t>a</a:t>
            </a:r>
          </a:p>
        </p:txBody>
      </p:sp>
      <p:sp>
        <p:nvSpPr>
          <p:cNvPr id="9294" name="Rectangle 92"/>
          <p:cNvSpPr>
            <a:spLocks noChangeArrowheads="1"/>
          </p:cNvSpPr>
          <p:nvPr/>
        </p:nvSpPr>
        <p:spPr bwMode="auto">
          <a:xfrm>
            <a:off x="1295401" y="2413000"/>
            <a:ext cx="269626" cy="246221"/>
          </a:xfrm>
          <a:prstGeom prst="rect">
            <a:avLst/>
          </a:prstGeom>
          <a:noFill/>
          <a:ln w="9525">
            <a:noFill/>
            <a:miter lim="800000"/>
            <a:headEnd/>
            <a:tailEnd/>
          </a:ln>
        </p:spPr>
        <p:txBody>
          <a:bodyPr wrap="none">
            <a:spAutoFit/>
          </a:bodyPr>
          <a:lstStyle/>
          <a:p>
            <a:r>
              <a:rPr lang="en-US" sz="1000" b="1">
                <a:solidFill>
                  <a:srgbClr val="C00000"/>
                </a:solidFill>
              </a:rPr>
              <a:t>a</a:t>
            </a:r>
          </a:p>
        </p:txBody>
      </p:sp>
      <p:sp>
        <p:nvSpPr>
          <p:cNvPr id="9295" name="TextBox 93"/>
          <p:cNvSpPr txBox="1">
            <a:spLocks noChangeArrowheads="1"/>
          </p:cNvSpPr>
          <p:nvPr/>
        </p:nvSpPr>
        <p:spPr bwMode="auto">
          <a:xfrm flipH="1">
            <a:off x="990600" y="1905000"/>
            <a:ext cx="192088" cy="246221"/>
          </a:xfrm>
          <a:prstGeom prst="rect">
            <a:avLst/>
          </a:prstGeom>
          <a:noFill/>
          <a:ln w="9525">
            <a:noFill/>
            <a:miter lim="800000"/>
            <a:headEnd/>
            <a:tailEnd/>
          </a:ln>
        </p:spPr>
        <p:txBody>
          <a:bodyPr>
            <a:spAutoFit/>
          </a:bodyPr>
          <a:lstStyle/>
          <a:p>
            <a:r>
              <a:rPr lang="en-US" sz="1000" b="1">
                <a:solidFill>
                  <a:srgbClr val="C00000"/>
                </a:solidFill>
              </a:rPr>
              <a:t>b</a:t>
            </a:r>
          </a:p>
        </p:txBody>
      </p:sp>
      <p:sp>
        <p:nvSpPr>
          <p:cNvPr id="9296" name="TextBox 94"/>
          <p:cNvSpPr txBox="1">
            <a:spLocks noChangeArrowheads="1"/>
          </p:cNvSpPr>
          <p:nvPr/>
        </p:nvSpPr>
        <p:spPr bwMode="auto">
          <a:xfrm>
            <a:off x="3352801" y="1968500"/>
            <a:ext cx="250825" cy="246221"/>
          </a:xfrm>
          <a:prstGeom prst="rect">
            <a:avLst/>
          </a:prstGeom>
          <a:noFill/>
          <a:ln w="9525">
            <a:noFill/>
            <a:miter lim="800000"/>
            <a:headEnd/>
            <a:tailEnd/>
          </a:ln>
        </p:spPr>
        <p:txBody>
          <a:bodyPr>
            <a:spAutoFit/>
          </a:bodyPr>
          <a:lstStyle/>
          <a:p>
            <a:r>
              <a:rPr lang="en-US" sz="1000" b="1">
                <a:solidFill>
                  <a:srgbClr val="C00000"/>
                </a:solidFill>
              </a:rPr>
              <a:t>c</a:t>
            </a:r>
          </a:p>
        </p:txBody>
      </p:sp>
      <p:cxnSp>
        <p:nvCxnSpPr>
          <p:cNvPr id="96" name="Straight Arrow Connector 95"/>
          <p:cNvCxnSpPr/>
          <p:nvPr/>
        </p:nvCxnSpPr>
        <p:spPr>
          <a:xfrm rot="10800000">
            <a:off x="5867400" y="3746500"/>
            <a:ext cx="685800" cy="132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flipV="1">
            <a:off x="6242050" y="3359150"/>
            <a:ext cx="698500" cy="76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40" idx="1"/>
          </p:cNvCxnSpPr>
          <p:nvPr/>
        </p:nvCxnSpPr>
        <p:spPr>
          <a:xfrm rot="10800000" flipV="1">
            <a:off x="228600" y="3778250"/>
            <a:ext cx="3733800" cy="3175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5" idx="1"/>
          </p:cNvCxnSpPr>
          <p:nvPr/>
        </p:nvCxnSpPr>
        <p:spPr>
          <a:xfrm rot="10800000">
            <a:off x="228600" y="1143000"/>
            <a:ext cx="304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4" idx="1"/>
          </p:cNvCxnSpPr>
          <p:nvPr/>
        </p:nvCxnSpPr>
        <p:spPr>
          <a:xfrm rot="10800000">
            <a:off x="228600" y="1460500"/>
            <a:ext cx="304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7" idx="1"/>
          </p:cNvCxnSpPr>
          <p:nvPr/>
        </p:nvCxnSpPr>
        <p:spPr>
          <a:xfrm rot="10800000">
            <a:off x="228600" y="1778000"/>
            <a:ext cx="304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8" idx="1"/>
          </p:cNvCxnSpPr>
          <p:nvPr/>
        </p:nvCxnSpPr>
        <p:spPr>
          <a:xfrm rot="10800000">
            <a:off x="228600" y="2222500"/>
            <a:ext cx="304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 idx="1"/>
          </p:cNvCxnSpPr>
          <p:nvPr/>
        </p:nvCxnSpPr>
        <p:spPr>
          <a:xfrm rot="10800000">
            <a:off x="228600" y="2540000"/>
            <a:ext cx="304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6" idx="1"/>
          </p:cNvCxnSpPr>
          <p:nvPr/>
        </p:nvCxnSpPr>
        <p:spPr>
          <a:xfrm rot="10800000">
            <a:off x="228600" y="2857500"/>
            <a:ext cx="304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1104900" y="2476500"/>
            <a:ext cx="2667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685800" y="3365500"/>
            <a:ext cx="457200" cy="127000"/>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800" b="1" dirty="0"/>
              <a:t>CPC</a:t>
            </a:r>
          </a:p>
        </p:txBody>
      </p:sp>
      <p:cxnSp>
        <p:nvCxnSpPr>
          <p:cNvPr id="107" name="Straight Connector 106"/>
          <p:cNvCxnSpPr>
            <a:endCxn id="106" idx="2"/>
          </p:cNvCxnSpPr>
          <p:nvPr/>
        </p:nvCxnSpPr>
        <p:spPr>
          <a:xfrm rot="5400000" flipH="1" flipV="1">
            <a:off x="755650" y="3651250"/>
            <a:ext cx="31750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9309" name="TextBox 107"/>
          <p:cNvSpPr txBox="1">
            <a:spLocks noChangeArrowheads="1"/>
          </p:cNvSpPr>
          <p:nvPr/>
        </p:nvSpPr>
        <p:spPr bwMode="auto">
          <a:xfrm>
            <a:off x="3657600" y="1714500"/>
            <a:ext cx="228600" cy="246221"/>
          </a:xfrm>
          <a:prstGeom prst="rect">
            <a:avLst/>
          </a:prstGeom>
          <a:noFill/>
          <a:ln w="9525">
            <a:noFill/>
            <a:miter lim="800000"/>
            <a:headEnd/>
            <a:tailEnd/>
          </a:ln>
        </p:spPr>
        <p:txBody>
          <a:bodyPr>
            <a:spAutoFit/>
          </a:bodyPr>
          <a:lstStyle/>
          <a:p>
            <a:r>
              <a:rPr lang="en-US" sz="1000" b="1">
                <a:solidFill>
                  <a:srgbClr val="C00000"/>
                </a:solidFill>
              </a:rPr>
              <a:t>g</a:t>
            </a:r>
          </a:p>
        </p:txBody>
      </p:sp>
      <p:sp>
        <p:nvSpPr>
          <p:cNvPr id="9310" name="TextBox 108"/>
          <p:cNvSpPr txBox="1">
            <a:spLocks noChangeArrowheads="1"/>
          </p:cNvSpPr>
          <p:nvPr/>
        </p:nvSpPr>
        <p:spPr bwMode="auto">
          <a:xfrm>
            <a:off x="5029201" y="1778000"/>
            <a:ext cx="269626" cy="246221"/>
          </a:xfrm>
          <a:prstGeom prst="rect">
            <a:avLst/>
          </a:prstGeom>
          <a:noFill/>
          <a:ln w="9525">
            <a:noFill/>
            <a:miter lim="800000"/>
            <a:headEnd/>
            <a:tailEnd/>
          </a:ln>
        </p:spPr>
        <p:txBody>
          <a:bodyPr wrap="none">
            <a:spAutoFit/>
          </a:bodyPr>
          <a:lstStyle/>
          <a:p>
            <a:r>
              <a:rPr lang="en-US" sz="1000" b="1">
                <a:solidFill>
                  <a:srgbClr val="C00000"/>
                </a:solidFill>
              </a:rPr>
              <a:t>e</a:t>
            </a:r>
          </a:p>
        </p:txBody>
      </p:sp>
      <p:sp>
        <p:nvSpPr>
          <p:cNvPr id="9311" name="TextBox 109"/>
          <p:cNvSpPr txBox="1">
            <a:spLocks noChangeArrowheads="1"/>
          </p:cNvSpPr>
          <p:nvPr/>
        </p:nvSpPr>
        <p:spPr bwMode="auto">
          <a:xfrm>
            <a:off x="6324601" y="1524000"/>
            <a:ext cx="276038" cy="246221"/>
          </a:xfrm>
          <a:prstGeom prst="rect">
            <a:avLst/>
          </a:prstGeom>
          <a:noFill/>
          <a:ln w="9525">
            <a:noFill/>
            <a:miter lim="800000"/>
            <a:headEnd/>
            <a:tailEnd/>
          </a:ln>
        </p:spPr>
        <p:txBody>
          <a:bodyPr wrap="none">
            <a:spAutoFit/>
          </a:bodyPr>
          <a:lstStyle/>
          <a:p>
            <a:r>
              <a:rPr lang="en-US" sz="1000" b="1">
                <a:solidFill>
                  <a:srgbClr val="C00000"/>
                </a:solidFill>
              </a:rPr>
              <a:t>h</a:t>
            </a:r>
          </a:p>
        </p:txBody>
      </p:sp>
      <p:sp>
        <p:nvSpPr>
          <p:cNvPr id="9312" name="TextBox 110"/>
          <p:cNvSpPr txBox="1">
            <a:spLocks noChangeArrowheads="1"/>
          </p:cNvSpPr>
          <p:nvPr/>
        </p:nvSpPr>
        <p:spPr bwMode="auto">
          <a:xfrm>
            <a:off x="6400800" y="2413000"/>
            <a:ext cx="227948" cy="246221"/>
          </a:xfrm>
          <a:prstGeom prst="rect">
            <a:avLst/>
          </a:prstGeom>
          <a:noFill/>
          <a:ln w="9525">
            <a:noFill/>
            <a:miter lim="800000"/>
            <a:headEnd/>
            <a:tailEnd/>
          </a:ln>
        </p:spPr>
        <p:txBody>
          <a:bodyPr wrap="none">
            <a:spAutoFit/>
          </a:bodyPr>
          <a:lstStyle/>
          <a:p>
            <a:r>
              <a:rPr lang="en-US" sz="1000" b="1">
                <a:solidFill>
                  <a:srgbClr val="C00000"/>
                </a:solidFill>
              </a:rPr>
              <a:t>i</a:t>
            </a:r>
          </a:p>
        </p:txBody>
      </p:sp>
      <p:cxnSp>
        <p:nvCxnSpPr>
          <p:cNvPr id="112" name="Straight Arrow Connector 111"/>
          <p:cNvCxnSpPr>
            <a:stCxn id="10" idx="2"/>
            <a:endCxn id="31" idx="0"/>
          </p:cNvCxnSpPr>
          <p:nvPr/>
        </p:nvCxnSpPr>
        <p:spPr>
          <a:xfrm rot="16200000" flipH="1">
            <a:off x="2609850" y="2444750"/>
            <a:ext cx="571500" cy="3810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79" idx="3"/>
          </p:cNvCxnSpPr>
          <p:nvPr/>
        </p:nvCxnSpPr>
        <p:spPr>
          <a:xfrm flipV="1">
            <a:off x="2209800" y="4381500"/>
            <a:ext cx="457200" cy="285750"/>
          </a:xfrm>
          <a:prstGeom prst="straightConnector1">
            <a:avLst/>
          </a:prstGeom>
          <a:ln w="1905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315" name="TextBox 113"/>
          <p:cNvSpPr txBox="1">
            <a:spLocks noChangeArrowheads="1"/>
          </p:cNvSpPr>
          <p:nvPr/>
        </p:nvSpPr>
        <p:spPr bwMode="auto">
          <a:xfrm>
            <a:off x="7391400" y="2349500"/>
            <a:ext cx="235962" cy="246221"/>
          </a:xfrm>
          <a:prstGeom prst="rect">
            <a:avLst/>
          </a:prstGeom>
          <a:noFill/>
          <a:ln w="9525">
            <a:noFill/>
            <a:miter lim="800000"/>
            <a:headEnd/>
            <a:tailEnd/>
          </a:ln>
        </p:spPr>
        <p:txBody>
          <a:bodyPr wrap="none">
            <a:spAutoFit/>
          </a:bodyPr>
          <a:lstStyle/>
          <a:p>
            <a:r>
              <a:rPr lang="en-US" sz="1000" b="1">
                <a:solidFill>
                  <a:srgbClr val="C00000"/>
                </a:solidFill>
              </a:rPr>
              <a:t>j</a:t>
            </a:r>
          </a:p>
        </p:txBody>
      </p:sp>
      <p:sp>
        <p:nvSpPr>
          <p:cNvPr id="9316" name="TextBox 114"/>
          <p:cNvSpPr txBox="1">
            <a:spLocks noChangeArrowheads="1"/>
          </p:cNvSpPr>
          <p:nvPr/>
        </p:nvSpPr>
        <p:spPr bwMode="auto">
          <a:xfrm>
            <a:off x="228600" y="3365500"/>
            <a:ext cx="274434" cy="246221"/>
          </a:xfrm>
          <a:prstGeom prst="rect">
            <a:avLst/>
          </a:prstGeom>
          <a:noFill/>
          <a:ln w="9525">
            <a:noFill/>
            <a:miter lim="800000"/>
            <a:headEnd/>
            <a:tailEnd/>
          </a:ln>
        </p:spPr>
        <p:txBody>
          <a:bodyPr wrap="none">
            <a:spAutoFit/>
          </a:bodyPr>
          <a:lstStyle/>
          <a:p>
            <a:r>
              <a:rPr lang="en-US" sz="1000" b="1">
                <a:solidFill>
                  <a:srgbClr val="C00000"/>
                </a:solidFill>
              </a:rPr>
              <a:t>q</a:t>
            </a:r>
          </a:p>
        </p:txBody>
      </p:sp>
      <p:sp>
        <p:nvSpPr>
          <p:cNvPr id="9317" name="TextBox 115"/>
          <p:cNvSpPr txBox="1">
            <a:spLocks noChangeArrowheads="1"/>
          </p:cNvSpPr>
          <p:nvPr/>
        </p:nvSpPr>
        <p:spPr bwMode="auto">
          <a:xfrm>
            <a:off x="7239000" y="1778000"/>
            <a:ext cx="227948" cy="246221"/>
          </a:xfrm>
          <a:prstGeom prst="rect">
            <a:avLst/>
          </a:prstGeom>
          <a:noFill/>
          <a:ln w="9525">
            <a:noFill/>
            <a:miter lim="800000"/>
            <a:headEnd/>
            <a:tailEnd/>
          </a:ln>
        </p:spPr>
        <p:txBody>
          <a:bodyPr wrap="none">
            <a:spAutoFit/>
          </a:bodyPr>
          <a:lstStyle/>
          <a:p>
            <a:r>
              <a:rPr lang="en-US" sz="1000" b="1">
                <a:solidFill>
                  <a:srgbClr val="C00000"/>
                </a:solidFill>
              </a:rPr>
              <a:t>l</a:t>
            </a:r>
          </a:p>
        </p:txBody>
      </p:sp>
      <p:sp>
        <p:nvSpPr>
          <p:cNvPr id="9318" name="TextBox 116"/>
          <p:cNvSpPr txBox="1">
            <a:spLocks noChangeArrowheads="1"/>
          </p:cNvSpPr>
          <p:nvPr/>
        </p:nvSpPr>
        <p:spPr bwMode="auto">
          <a:xfrm>
            <a:off x="4876801" y="2984500"/>
            <a:ext cx="320922" cy="246221"/>
          </a:xfrm>
          <a:prstGeom prst="rect">
            <a:avLst/>
          </a:prstGeom>
          <a:noFill/>
          <a:ln w="9525">
            <a:noFill/>
            <a:miter lim="800000"/>
            <a:headEnd/>
            <a:tailEnd/>
          </a:ln>
        </p:spPr>
        <p:txBody>
          <a:bodyPr wrap="none">
            <a:spAutoFit/>
          </a:bodyPr>
          <a:lstStyle/>
          <a:p>
            <a:r>
              <a:rPr lang="en-US" sz="1000" b="1">
                <a:solidFill>
                  <a:srgbClr val="C00000"/>
                </a:solidFill>
              </a:rPr>
              <a:t>m</a:t>
            </a:r>
          </a:p>
        </p:txBody>
      </p:sp>
      <p:sp>
        <p:nvSpPr>
          <p:cNvPr id="9319" name="TextBox 117"/>
          <p:cNvSpPr txBox="1">
            <a:spLocks noChangeArrowheads="1"/>
          </p:cNvSpPr>
          <p:nvPr/>
        </p:nvSpPr>
        <p:spPr bwMode="auto">
          <a:xfrm flipH="1">
            <a:off x="7162801" y="3238500"/>
            <a:ext cx="180975" cy="246221"/>
          </a:xfrm>
          <a:prstGeom prst="rect">
            <a:avLst/>
          </a:prstGeom>
          <a:noFill/>
          <a:ln w="9525">
            <a:noFill/>
            <a:miter lim="800000"/>
            <a:headEnd/>
            <a:tailEnd/>
          </a:ln>
        </p:spPr>
        <p:txBody>
          <a:bodyPr>
            <a:spAutoFit/>
          </a:bodyPr>
          <a:lstStyle/>
          <a:p>
            <a:r>
              <a:rPr lang="en-US" sz="1000" b="1">
                <a:solidFill>
                  <a:srgbClr val="C00000"/>
                </a:solidFill>
              </a:rPr>
              <a:t>n</a:t>
            </a:r>
          </a:p>
        </p:txBody>
      </p:sp>
      <p:sp>
        <p:nvSpPr>
          <p:cNvPr id="9320" name="TextBox 118"/>
          <p:cNvSpPr txBox="1">
            <a:spLocks noChangeArrowheads="1"/>
          </p:cNvSpPr>
          <p:nvPr/>
        </p:nvSpPr>
        <p:spPr bwMode="auto">
          <a:xfrm>
            <a:off x="5410200" y="3365500"/>
            <a:ext cx="272832" cy="246221"/>
          </a:xfrm>
          <a:prstGeom prst="rect">
            <a:avLst/>
          </a:prstGeom>
          <a:noFill/>
          <a:ln w="9525">
            <a:noFill/>
            <a:miter lim="800000"/>
            <a:headEnd/>
            <a:tailEnd/>
          </a:ln>
        </p:spPr>
        <p:txBody>
          <a:bodyPr wrap="none">
            <a:spAutoFit/>
          </a:bodyPr>
          <a:lstStyle/>
          <a:p>
            <a:r>
              <a:rPr lang="en-US" sz="1000" b="1">
                <a:solidFill>
                  <a:srgbClr val="C00000"/>
                </a:solidFill>
              </a:rPr>
              <a:t>o</a:t>
            </a:r>
          </a:p>
        </p:txBody>
      </p:sp>
      <p:sp>
        <p:nvSpPr>
          <p:cNvPr id="9321" name="TextBox 119"/>
          <p:cNvSpPr txBox="1">
            <a:spLocks noChangeArrowheads="1"/>
          </p:cNvSpPr>
          <p:nvPr/>
        </p:nvSpPr>
        <p:spPr bwMode="auto">
          <a:xfrm>
            <a:off x="6248400" y="4445000"/>
            <a:ext cx="274434" cy="246221"/>
          </a:xfrm>
          <a:prstGeom prst="rect">
            <a:avLst/>
          </a:prstGeom>
          <a:noFill/>
          <a:ln w="9525">
            <a:noFill/>
            <a:miter lim="800000"/>
            <a:headEnd/>
            <a:tailEnd/>
          </a:ln>
        </p:spPr>
        <p:txBody>
          <a:bodyPr wrap="none">
            <a:spAutoFit/>
          </a:bodyPr>
          <a:lstStyle/>
          <a:p>
            <a:r>
              <a:rPr lang="en-US" sz="1000" b="1">
                <a:solidFill>
                  <a:srgbClr val="C00000"/>
                </a:solidFill>
              </a:rPr>
              <a:t>p</a:t>
            </a:r>
          </a:p>
        </p:txBody>
      </p:sp>
      <p:sp>
        <p:nvSpPr>
          <p:cNvPr id="9322" name="TextBox 120"/>
          <p:cNvSpPr txBox="1">
            <a:spLocks noChangeArrowheads="1"/>
          </p:cNvSpPr>
          <p:nvPr/>
        </p:nvSpPr>
        <p:spPr bwMode="auto">
          <a:xfrm>
            <a:off x="6324600" y="3365500"/>
            <a:ext cx="274434" cy="246221"/>
          </a:xfrm>
          <a:prstGeom prst="rect">
            <a:avLst/>
          </a:prstGeom>
          <a:noFill/>
          <a:ln w="9525">
            <a:noFill/>
            <a:miter lim="800000"/>
            <a:headEnd/>
            <a:tailEnd/>
          </a:ln>
        </p:spPr>
        <p:txBody>
          <a:bodyPr wrap="none">
            <a:spAutoFit/>
          </a:bodyPr>
          <a:lstStyle/>
          <a:p>
            <a:r>
              <a:rPr lang="en-US" sz="1000" b="1">
                <a:solidFill>
                  <a:srgbClr val="C00000"/>
                </a:solidFill>
              </a:rPr>
              <a:t>q</a:t>
            </a:r>
          </a:p>
        </p:txBody>
      </p:sp>
      <p:sp>
        <p:nvSpPr>
          <p:cNvPr id="9323" name="TextBox 124"/>
          <p:cNvSpPr txBox="1">
            <a:spLocks noChangeArrowheads="1"/>
          </p:cNvSpPr>
          <p:nvPr/>
        </p:nvSpPr>
        <p:spPr bwMode="auto">
          <a:xfrm>
            <a:off x="3733800" y="3810000"/>
            <a:ext cx="272832" cy="246221"/>
          </a:xfrm>
          <a:prstGeom prst="rect">
            <a:avLst/>
          </a:prstGeom>
          <a:noFill/>
          <a:ln w="9525">
            <a:noFill/>
            <a:miter lim="800000"/>
            <a:headEnd/>
            <a:tailEnd/>
          </a:ln>
        </p:spPr>
        <p:txBody>
          <a:bodyPr wrap="none">
            <a:spAutoFit/>
          </a:bodyPr>
          <a:lstStyle/>
          <a:p>
            <a:r>
              <a:rPr lang="en-US" sz="1000" b="1">
                <a:solidFill>
                  <a:srgbClr val="C00000"/>
                </a:solidFill>
              </a:rPr>
              <a:t>o</a:t>
            </a:r>
          </a:p>
        </p:txBody>
      </p:sp>
      <p:sp>
        <p:nvSpPr>
          <p:cNvPr id="127" name="Rectangle 126"/>
          <p:cNvSpPr/>
          <p:nvPr/>
        </p:nvSpPr>
        <p:spPr>
          <a:xfrm>
            <a:off x="1219200" y="127000"/>
            <a:ext cx="6629400" cy="25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tx1">
                    <a:lumMod val="75000"/>
                  </a:schemeClr>
                </a:solidFill>
              </a:rPr>
              <a:t>201996 and 201997a ETE Flow Diagram</a:t>
            </a:r>
          </a:p>
        </p:txBody>
      </p:sp>
      <p:sp>
        <p:nvSpPr>
          <p:cNvPr id="9325" name="TextBox 127"/>
          <p:cNvSpPr txBox="1">
            <a:spLocks noChangeArrowheads="1"/>
          </p:cNvSpPr>
          <p:nvPr/>
        </p:nvSpPr>
        <p:spPr bwMode="auto">
          <a:xfrm>
            <a:off x="2362200" y="4000500"/>
            <a:ext cx="248786" cy="477054"/>
          </a:xfrm>
          <a:prstGeom prst="rect">
            <a:avLst/>
          </a:prstGeom>
          <a:noFill/>
          <a:ln w="9525">
            <a:noFill/>
            <a:miter lim="800000"/>
            <a:headEnd/>
            <a:tailEnd/>
          </a:ln>
        </p:spPr>
        <p:txBody>
          <a:bodyPr wrap="none">
            <a:spAutoFit/>
          </a:bodyPr>
          <a:lstStyle/>
          <a:p>
            <a:r>
              <a:rPr lang="en-US" sz="1000" b="1">
                <a:solidFill>
                  <a:srgbClr val="C00000"/>
                </a:solidFill>
              </a:rPr>
              <a:t>r</a:t>
            </a:r>
          </a:p>
          <a:p>
            <a:endParaRPr lang="en-US" sz="1000">
              <a:solidFill>
                <a:srgbClr val="C00000"/>
              </a:solidFill>
            </a:endParaRPr>
          </a:p>
        </p:txBody>
      </p:sp>
      <p:sp>
        <p:nvSpPr>
          <p:cNvPr id="9326" name="TextBox 128"/>
          <p:cNvSpPr txBox="1">
            <a:spLocks noChangeArrowheads="1"/>
          </p:cNvSpPr>
          <p:nvPr/>
        </p:nvSpPr>
        <p:spPr bwMode="auto">
          <a:xfrm>
            <a:off x="1295400" y="4000500"/>
            <a:ext cx="260008" cy="246221"/>
          </a:xfrm>
          <a:prstGeom prst="rect">
            <a:avLst/>
          </a:prstGeom>
          <a:noFill/>
          <a:ln w="9525">
            <a:noFill/>
            <a:miter lim="800000"/>
            <a:headEnd/>
            <a:tailEnd/>
          </a:ln>
        </p:spPr>
        <p:txBody>
          <a:bodyPr wrap="none">
            <a:spAutoFit/>
          </a:bodyPr>
          <a:lstStyle/>
          <a:p>
            <a:r>
              <a:rPr lang="en-US" sz="1000" b="1">
                <a:solidFill>
                  <a:srgbClr val="C00000"/>
                </a:solidFill>
              </a:rPr>
              <a:t>s</a:t>
            </a:r>
          </a:p>
        </p:txBody>
      </p:sp>
      <p:sp>
        <p:nvSpPr>
          <p:cNvPr id="9327" name="TextBox 129"/>
          <p:cNvSpPr txBox="1">
            <a:spLocks noChangeArrowheads="1"/>
          </p:cNvSpPr>
          <p:nvPr/>
        </p:nvSpPr>
        <p:spPr bwMode="auto">
          <a:xfrm>
            <a:off x="2286000" y="4508500"/>
            <a:ext cx="242374" cy="246221"/>
          </a:xfrm>
          <a:prstGeom prst="rect">
            <a:avLst/>
          </a:prstGeom>
          <a:noFill/>
          <a:ln w="9525">
            <a:noFill/>
            <a:miter lim="800000"/>
            <a:headEnd/>
            <a:tailEnd/>
          </a:ln>
        </p:spPr>
        <p:txBody>
          <a:bodyPr wrap="none">
            <a:spAutoFit/>
          </a:bodyPr>
          <a:lstStyle/>
          <a:p>
            <a:r>
              <a:rPr lang="en-US" sz="1000" b="1">
                <a:solidFill>
                  <a:srgbClr val="C00000"/>
                </a:solidFill>
              </a:rPr>
              <a:t>t</a:t>
            </a:r>
          </a:p>
        </p:txBody>
      </p:sp>
      <p:sp>
        <p:nvSpPr>
          <p:cNvPr id="9328" name="TextBox 130"/>
          <p:cNvSpPr txBox="1">
            <a:spLocks noChangeArrowheads="1"/>
          </p:cNvSpPr>
          <p:nvPr/>
        </p:nvSpPr>
        <p:spPr bwMode="auto">
          <a:xfrm>
            <a:off x="914401" y="3556000"/>
            <a:ext cx="276038" cy="246221"/>
          </a:xfrm>
          <a:prstGeom prst="rect">
            <a:avLst/>
          </a:prstGeom>
          <a:noFill/>
          <a:ln w="9525">
            <a:noFill/>
            <a:miter lim="800000"/>
            <a:headEnd/>
            <a:tailEnd/>
          </a:ln>
        </p:spPr>
        <p:txBody>
          <a:bodyPr wrap="none">
            <a:spAutoFit/>
          </a:bodyPr>
          <a:lstStyle/>
          <a:p>
            <a:r>
              <a:rPr lang="en-US" sz="1000" b="1">
                <a:solidFill>
                  <a:srgbClr val="C00000"/>
                </a:solidFill>
              </a:rPr>
              <a:t>u</a:t>
            </a:r>
          </a:p>
        </p:txBody>
      </p:sp>
      <p:cxnSp>
        <p:nvCxnSpPr>
          <p:cNvPr id="132" name="Straight Arrow Connector 131"/>
          <p:cNvCxnSpPr/>
          <p:nvPr/>
        </p:nvCxnSpPr>
        <p:spPr>
          <a:xfrm rot="10800000">
            <a:off x="7010400" y="2286000"/>
            <a:ext cx="762000" cy="5080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330" name="TextBox 132"/>
          <p:cNvSpPr txBox="1">
            <a:spLocks noChangeArrowheads="1"/>
          </p:cNvSpPr>
          <p:nvPr/>
        </p:nvSpPr>
        <p:spPr bwMode="auto">
          <a:xfrm>
            <a:off x="2895600" y="2603500"/>
            <a:ext cx="268022" cy="246221"/>
          </a:xfrm>
          <a:prstGeom prst="rect">
            <a:avLst/>
          </a:prstGeom>
          <a:noFill/>
          <a:ln w="9525">
            <a:noFill/>
            <a:miter lim="800000"/>
            <a:headEnd/>
            <a:tailEnd/>
          </a:ln>
        </p:spPr>
        <p:txBody>
          <a:bodyPr wrap="none">
            <a:spAutoFit/>
          </a:bodyPr>
          <a:lstStyle/>
          <a:p>
            <a:r>
              <a:rPr lang="en-US" sz="1000" b="1">
                <a:solidFill>
                  <a:srgbClr val="C00000"/>
                </a:solidFill>
              </a:rPr>
              <a:t>v</a:t>
            </a:r>
          </a:p>
        </p:txBody>
      </p:sp>
      <p:cxnSp>
        <p:nvCxnSpPr>
          <p:cNvPr id="134" name="Straight Arrow Connector 133"/>
          <p:cNvCxnSpPr/>
          <p:nvPr/>
        </p:nvCxnSpPr>
        <p:spPr>
          <a:xfrm rot="5400000" flipH="1" flipV="1">
            <a:off x="1860550" y="2470150"/>
            <a:ext cx="698500" cy="457200"/>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332" name="TextBox 134"/>
          <p:cNvSpPr txBox="1">
            <a:spLocks noChangeArrowheads="1"/>
          </p:cNvSpPr>
          <p:nvPr/>
        </p:nvSpPr>
        <p:spPr bwMode="auto">
          <a:xfrm>
            <a:off x="1905001" y="2603500"/>
            <a:ext cx="309700" cy="246221"/>
          </a:xfrm>
          <a:prstGeom prst="rect">
            <a:avLst/>
          </a:prstGeom>
          <a:noFill/>
          <a:ln w="9525">
            <a:noFill/>
            <a:miter lim="800000"/>
            <a:headEnd/>
            <a:tailEnd/>
          </a:ln>
        </p:spPr>
        <p:txBody>
          <a:bodyPr wrap="none">
            <a:spAutoFit/>
          </a:bodyPr>
          <a:lstStyle/>
          <a:p>
            <a:r>
              <a:rPr lang="en-US" sz="1000" b="1">
                <a:solidFill>
                  <a:srgbClr val="C00000"/>
                </a:solidFill>
              </a:rPr>
              <a:t>w</a:t>
            </a:r>
          </a:p>
        </p:txBody>
      </p:sp>
      <p:sp>
        <p:nvSpPr>
          <p:cNvPr id="9333" name="TextBox 135"/>
          <p:cNvSpPr txBox="1">
            <a:spLocks noChangeArrowheads="1"/>
          </p:cNvSpPr>
          <p:nvPr/>
        </p:nvSpPr>
        <p:spPr bwMode="auto">
          <a:xfrm>
            <a:off x="3429001" y="2603500"/>
            <a:ext cx="276038" cy="246221"/>
          </a:xfrm>
          <a:prstGeom prst="rect">
            <a:avLst/>
          </a:prstGeom>
          <a:noFill/>
          <a:ln w="9525">
            <a:noFill/>
            <a:miter lim="800000"/>
            <a:headEnd/>
            <a:tailEnd/>
          </a:ln>
        </p:spPr>
        <p:txBody>
          <a:bodyPr wrap="none">
            <a:spAutoFit/>
          </a:bodyPr>
          <a:lstStyle/>
          <a:p>
            <a:r>
              <a:rPr lang="en-US" sz="1000" b="1">
                <a:solidFill>
                  <a:srgbClr val="C00000"/>
                </a:solidFill>
              </a:rPr>
              <a:t>n</a:t>
            </a:r>
          </a:p>
        </p:txBody>
      </p:sp>
      <p:sp>
        <p:nvSpPr>
          <p:cNvPr id="9334" name="Rectangle 139"/>
          <p:cNvSpPr>
            <a:spLocks noChangeArrowheads="1"/>
          </p:cNvSpPr>
          <p:nvPr/>
        </p:nvSpPr>
        <p:spPr bwMode="auto">
          <a:xfrm>
            <a:off x="5562600" y="1968500"/>
            <a:ext cx="228600" cy="461665"/>
          </a:xfrm>
          <a:prstGeom prst="rect">
            <a:avLst/>
          </a:prstGeom>
          <a:noFill/>
          <a:ln w="12700" algn="ctr">
            <a:noFill/>
            <a:round/>
            <a:headEnd/>
            <a:tailEnd/>
          </a:ln>
        </p:spPr>
        <p:txBody>
          <a:bodyPr>
            <a:spAutoFit/>
          </a:bodyPr>
          <a:lstStyle/>
          <a:p>
            <a:pPr algn="ctr" eaLnBrk="0" hangingPunct="0">
              <a:spcBef>
                <a:spcPct val="50000"/>
              </a:spcBef>
            </a:pPr>
            <a:endParaRPr lang="en-US" sz="2400"/>
          </a:p>
        </p:txBody>
      </p:sp>
      <p:sp>
        <p:nvSpPr>
          <p:cNvPr id="142" name="Rectangle 141"/>
          <p:cNvSpPr/>
          <p:nvPr/>
        </p:nvSpPr>
        <p:spPr bwMode="auto">
          <a:xfrm>
            <a:off x="5410200" y="1905000"/>
            <a:ext cx="762000" cy="230832"/>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a:spAutoFit/>
          </a:bodyPr>
          <a:lstStyle/>
          <a:p>
            <a:pPr algn="ctr" eaLnBrk="0" hangingPunct="0">
              <a:spcBef>
                <a:spcPct val="50000"/>
              </a:spcBef>
              <a:defRPr/>
            </a:pPr>
            <a:r>
              <a:rPr lang="en-US" sz="900" b="1" dirty="0">
                <a:solidFill>
                  <a:schemeClr val="bg1"/>
                </a:solidFill>
                <a:ea typeface="Arial" pitchFamily="-111" charset="-52"/>
                <a:cs typeface="Arial" pitchFamily="-111" charset="-52"/>
              </a:rPr>
              <a:t>Snooper</a:t>
            </a:r>
          </a:p>
        </p:txBody>
      </p:sp>
      <p:cxnSp>
        <p:nvCxnSpPr>
          <p:cNvPr id="145" name="Straight Arrow Connector 144"/>
          <p:cNvCxnSpPr>
            <a:stCxn id="142" idx="0"/>
          </p:cNvCxnSpPr>
          <p:nvPr/>
        </p:nvCxnSpPr>
        <p:spPr>
          <a:xfrm rot="16200000" flipV="1">
            <a:off x="5594350" y="1708150"/>
            <a:ext cx="317500" cy="76200"/>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42" idx="3"/>
            <a:endCxn id="27" idx="1"/>
          </p:cNvCxnSpPr>
          <p:nvPr/>
        </p:nvCxnSpPr>
        <p:spPr>
          <a:xfrm>
            <a:off x="6172200" y="2020416"/>
            <a:ext cx="381000" cy="75084"/>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338" name="TextBox 156"/>
          <p:cNvSpPr txBox="1">
            <a:spLocks noChangeArrowheads="1"/>
          </p:cNvSpPr>
          <p:nvPr/>
        </p:nvSpPr>
        <p:spPr bwMode="auto">
          <a:xfrm>
            <a:off x="3733800" y="4318000"/>
            <a:ext cx="279244" cy="261610"/>
          </a:xfrm>
          <a:prstGeom prst="rect">
            <a:avLst/>
          </a:prstGeom>
          <a:noFill/>
          <a:ln w="9525">
            <a:noFill/>
            <a:miter lim="800000"/>
            <a:headEnd/>
            <a:tailEnd/>
          </a:ln>
        </p:spPr>
        <p:txBody>
          <a:bodyPr wrap="none">
            <a:spAutoFit/>
          </a:bodyPr>
          <a:lstStyle/>
          <a:p>
            <a:r>
              <a:rPr lang="en-US" sz="1100" b="1">
                <a:solidFill>
                  <a:srgbClr val="C00000"/>
                </a:solidFill>
              </a:rPr>
              <a:t>x</a:t>
            </a:r>
          </a:p>
        </p:txBody>
      </p:sp>
      <p:sp>
        <p:nvSpPr>
          <p:cNvPr id="9339" name="TextBox 157"/>
          <p:cNvSpPr txBox="1">
            <a:spLocks noChangeArrowheads="1"/>
          </p:cNvSpPr>
          <p:nvPr/>
        </p:nvSpPr>
        <p:spPr bwMode="auto">
          <a:xfrm>
            <a:off x="2895601" y="3492500"/>
            <a:ext cx="276038" cy="261610"/>
          </a:xfrm>
          <a:prstGeom prst="rect">
            <a:avLst/>
          </a:prstGeom>
          <a:noFill/>
          <a:ln w="9525">
            <a:noFill/>
            <a:miter lim="800000"/>
            <a:headEnd/>
            <a:tailEnd/>
          </a:ln>
        </p:spPr>
        <p:txBody>
          <a:bodyPr wrap="none">
            <a:spAutoFit/>
          </a:bodyPr>
          <a:lstStyle/>
          <a:p>
            <a:r>
              <a:rPr lang="en-US" sz="1100" b="1">
                <a:solidFill>
                  <a:srgbClr val="C00000"/>
                </a:solidFill>
              </a:rPr>
              <a:t>y</a:t>
            </a:r>
          </a:p>
        </p:txBody>
      </p:sp>
      <p:sp>
        <p:nvSpPr>
          <p:cNvPr id="9340" name="Rectangle 160"/>
          <p:cNvSpPr>
            <a:spLocks noChangeArrowheads="1"/>
          </p:cNvSpPr>
          <p:nvPr/>
        </p:nvSpPr>
        <p:spPr bwMode="auto">
          <a:xfrm>
            <a:off x="6858000" y="4127500"/>
            <a:ext cx="914400" cy="461665"/>
          </a:xfrm>
          <a:prstGeom prst="rect">
            <a:avLst/>
          </a:prstGeom>
          <a:noFill/>
          <a:ln w="12700" algn="ctr">
            <a:noFill/>
            <a:round/>
            <a:headEnd/>
            <a:tailEnd/>
          </a:ln>
        </p:spPr>
        <p:txBody>
          <a:bodyPr>
            <a:spAutoFit/>
          </a:bodyPr>
          <a:lstStyle/>
          <a:p>
            <a:pPr algn="ctr" eaLnBrk="0" hangingPunct="0">
              <a:spcBef>
                <a:spcPct val="50000"/>
              </a:spcBef>
            </a:pPr>
            <a:endParaRPr lang="en-US" sz="2400"/>
          </a:p>
        </p:txBody>
      </p:sp>
      <p:cxnSp>
        <p:nvCxnSpPr>
          <p:cNvPr id="149" name="Straight Arrow Connector 148"/>
          <p:cNvCxnSpPr/>
          <p:nvPr/>
        </p:nvCxnSpPr>
        <p:spPr>
          <a:xfrm rot="10800000" flipV="1">
            <a:off x="2133600" y="3238500"/>
            <a:ext cx="5486400" cy="31750"/>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bwMode="auto">
          <a:xfrm>
            <a:off x="2362200" y="1651000"/>
            <a:ext cx="609600" cy="246221"/>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a:spAutoFit/>
          </a:bodyPr>
          <a:lstStyle/>
          <a:p>
            <a:pPr algn="ctr" eaLnBrk="0" hangingPunct="0">
              <a:spcBef>
                <a:spcPct val="50000"/>
              </a:spcBef>
              <a:defRPr/>
            </a:pPr>
            <a:r>
              <a:rPr lang="en-US" sz="1000" b="1" dirty="0">
                <a:solidFill>
                  <a:srgbClr val="FFFCFF"/>
                </a:solidFill>
                <a:ea typeface="Arial" pitchFamily="-111" charset="-52"/>
                <a:cs typeface="Arial" pitchFamily="-111" charset="-52"/>
              </a:rPr>
              <a:t>NSM</a:t>
            </a:r>
          </a:p>
        </p:txBody>
      </p:sp>
      <p:sp>
        <p:nvSpPr>
          <p:cNvPr id="133" name="Rectangle 132"/>
          <p:cNvSpPr/>
          <p:nvPr/>
        </p:nvSpPr>
        <p:spPr bwMode="auto">
          <a:xfrm>
            <a:off x="2819400" y="1333500"/>
            <a:ext cx="533400" cy="215444"/>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0" hangingPunct="0">
              <a:spcBef>
                <a:spcPct val="50000"/>
              </a:spcBef>
              <a:defRPr/>
            </a:pPr>
            <a:r>
              <a:rPr lang="en-US" sz="800" b="1" dirty="0">
                <a:solidFill>
                  <a:srgbClr val="0070C0"/>
                </a:solidFill>
                <a:ea typeface="Arial" pitchFamily="-111" charset="-52"/>
                <a:cs typeface="Arial" pitchFamily="-111" charset="-52"/>
              </a:rPr>
              <a:t>NIR</a:t>
            </a:r>
          </a:p>
        </p:txBody>
      </p:sp>
      <p:cxnSp>
        <p:nvCxnSpPr>
          <p:cNvPr id="135" name="Straight Arrow Connector 134"/>
          <p:cNvCxnSpPr>
            <a:stCxn id="11" idx="1"/>
            <a:endCxn id="131" idx="3"/>
          </p:cNvCxnSpPr>
          <p:nvPr/>
        </p:nvCxnSpPr>
        <p:spPr>
          <a:xfrm rot="10800000">
            <a:off x="2971800" y="1774112"/>
            <a:ext cx="1219200" cy="416639"/>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1" idx="1"/>
          </p:cNvCxnSpPr>
          <p:nvPr/>
        </p:nvCxnSpPr>
        <p:spPr>
          <a:xfrm rot="10800000">
            <a:off x="3276600" y="1524000"/>
            <a:ext cx="914400" cy="666750"/>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31" idx="0"/>
          </p:cNvCxnSpPr>
          <p:nvPr/>
        </p:nvCxnSpPr>
        <p:spPr>
          <a:xfrm rot="5400000" flipH="1" flipV="1">
            <a:off x="2679700" y="1511300"/>
            <a:ext cx="127000" cy="152400"/>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0" idx="0"/>
            <a:endCxn id="131" idx="2"/>
          </p:cNvCxnSpPr>
          <p:nvPr/>
        </p:nvCxnSpPr>
        <p:spPr>
          <a:xfrm rot="16200000" flipV="1">
            <a:off x="2650411" y="1913811"/>
            <a:ext cx="71279" cy="38100"/>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5486400" y="4064000"/>
            <a:ext cx="762000" cy="3175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800" b="1" dirty="0">
                <a:solidFill>
                  <a:schemeClr val="accent3">
                    <a:lumMod val="50000"/>
                  </a:schemeClr>
                </a:solidFill>
              </a:rPr>
              <a:t>SMPP Gateway</a:t>
            </a:r>
          </a:p>
        </p:txBody>
      </p:sp>
      <p:pic>
        <p:nvPicPr>
          <p:cNvPr id="9349" name="Picture 4" descr="C:\Documents and Settings\st3089\My Documents\My Pictures\Images\images[29].jpg"/>
          <p:cNvPicPr>
            <a:picLocks noChangeAspect="1" noChangeArrowheads="1"/>
          </p:cNvPicPr>
          <p:nvPr/>
        </p:nvPicPr>
        <p:blipFill>
          <a:blip r:embed="rId5"/>
          <a:srcRect/>
          <a:stretch>
            <a:fillRect/>
          </a:stretch>
        </p:blipFill>
        <p:spPr bwMode="auto">
          <a:xfrm>
            <a:off x="6553200" y="4064000"/>
            <a:ext cx="484188" cy="444500"/>
          </a:xfrm>
          <a:prstGeom prst="rect">
            <a:avLst/>
          </a:prstGeom>
          <a:noFill/>
          <a:ln w="9525">
            <a:noFill/>
            <a:miter lim="800000"/>
            <a:headEnd/>
            <a:tailEnd/>
          </a:ln>
        </p:spPr>
      </p:pic>
      <p:cxnSp>
        <p:nvCxnSpPr>
          <p:cNvPr id="144" name="Straight Arrow Connector 143"/>
          <p:cNvCxnSpPr/>
          <p:nvPr/>
        </p:nvCxnSpPr>
        <p:spPr>
          <a:xfrm rot="16200000" flipH="1">
            <a:off x="5276850" y="3917950"/>
            <a:ext cx="190500" cy="22860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6248400" y="4381500"/>
            <a:ext cx="304800" cy="1323"/>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5400000">
            <a:off x="7791450" y="2432050"/>
            <a:ext cx="571500" cy="152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401638" y="317500"/>
            <a:ext cx="7370762" cy="330200"/>
          </a:xfrm>
        </p:spPr>
        <p:txBody>
          <a:bodyPr/>
          <a:lstStyle/>
          <a:p>
            <a:r>
              <a:rPr lang="en-US" sz="1800" dirty="0" smtClean="0"/>
              <a:t>201996 and 201997a flow</a:t>
            </a:r>
            <a:endParaRPr lang="en-US" sz="1800" dirty="0"/>
          </a:p>
        </p:txBody>
      </p:sp>
      <p:sp>
        <p:nvSpPr>
          <p:cNvPr id="6" name="Slide Number Placeholder 5"/>
          <p:cNvSpPr>
            <a:spLocks noGrp="1"/>
          </p:cNvSpPr>
          <p:nvPr>
            <p:ph type="sldNum" sz="quarter" idx="11"/>
          </p:nvPr>
        </p:nvSpPr>
        <p:spPr/>
        <p:txBody>
          <a:bodyPr/>
          <a:lstStyle/>
          <a:p>
            <a:fld id="{1DEFE11F-158B-594E-8BEE-CC26B87FEB38}" type="slidenum">
              <a:rPr lang="en-US" smtClean="0"/>
              <a:pPr/>
              <a:t>14</a:t>
            </a:fld>
            <a:endParaRPr lang="en-US" dirty="0"/>
          </a:p>
        </p:txBody>
      </p:sp>
      <p:sp>
        <p:nvSpPr>
          <p:cNvPr id="7" name="Content Placeholder 6"/>
          <p:cNvSpPr>
            <a:spLocks noGrp="1"/>
          </p:cNvSpPr>
          <p:nvPr>
            <p:ph sz="half" idx="10"/>
          </p:nvPr>
        </p:nvSpPr>
        <p:spPr>
          <a:xfrm>
            <a:off x="407230" y="723900"/>
            <a:ext cx="8335133" cy="4876800"/>
          </a:xfrm>
        </p:spPr>
        <p:txBody>
          <a:bodyPr/>
          <a:lstStyle/>
          <a:p>
            <a:pPr>
              <a:defRPr/>
            </a:pPr>
            <a:r>
              <a:rPr lang="en-US" sz="1000" dirty="0" smtClean="0"/>
              <a:t>‘</a:t>
            </a:r>
            <a:r>
              <a:rPr lang="en-US" sz="900" dirty="0" err="1" smtClean="0"/>
              <a:t>a’</a:t>
            </a:r>
            <a:r>
              <a:rPr lang="en-US" sz="900" dirty="0" smtClean="0"/>
              <a:t> – Customer is activated/upgraded/changed equipment/price plan in the front end systems and information is sent to TLG.</a:t>
            </a:r>
          </a:p>
          <a:p>
            <a:pPr>
              <a:defRPr/>
            </a:pPr>
            <a:r>
              <a:rPr lang="en-US" sz="900" dirty="0" smtClean="0"/>
              <a:t>‘b’ – send transaction information to EDP to print on the customer’s CSS</a:t>
            </a:r>
          </a:p>
          <a:p>
            <a:pPr>
              <a:defRPr/>
            </a:pPr>
            <a:r>
              <a:rPr lang="en-US" sz="900" dirty="0" smtClean="0"/>
              <a:t>‘c’ – Send the transaction details to Switch control for provisioning.</a:t>
            </a:r>
          </a:p>
          <a:p>
            <a:pPr eaLnBrk="1" fontAlgn="auto" hangingPunct="1">
              <a:spcBef>
                <a:spcPts val="0"/>
              </a:spcBef>
              <a:spcAft>
                <a:spcPts val="0"/>
              </a:spcAft>
              <a:defRPr/>
            </a:pPr>
            <a:r>
              <a:rPr lang="en-US" sz="900" dirty="0" smtClean="0"/>
              <a:t>‘d’ – Update the Subscriber ID, CTN, Speed Tier Policy, payment type (prepaid/post paid), data allowance, effective date of the rate plan to Balance manager before customer is provisioned on the network.</a:t>
            </a:r>
          </a:p>
          <a:p>
            <a:pPr eaLnBrk="1" fontAlgn="auto" hangingPunct="1">
              <a:spcBef>
                <a:spcPts val="0"/>
              </a:spcBef>
              <a:spcAft>
                <a:spcPts val="0"/>
              </a:spcAft>
              <a:defRPr/>
            </a:pPr>
            <a:r>
              <a:rPr lang="en-US" sz="900" dirty="0" smtClean="0"/>
              <a:t>‘e’ – Update subscriber’s profile, Subscriber ID, Speed Tier Plan identifier, DPS Indicator to MIND</a:t>
            </a:r>
          </a:p>
          <a:p>
            <a:pPr eaLnBrk="1" fontAlgn="auto" hangingPunct="1">
              <a:spcBef>
                <a:spcPts val="0"/>
              </a:spcBef>
              <a:spcAft>
                <a:spcPts val="0"/>
              </a:spcAft>
              <a:defRPr/>
            </a:pPr>
            <a:r>
              <a:rPr lang="en-US" sz="900" dirty="0" smtClean="0"/>
              <a:t>‘f’ -  Provision APN_COS, IMSI and Speed Tier Identifier to the network elements HSS and HLR </a:t>
            </a:r>
          </a:p>
          <a:p>
            <a:pPr eaLnBrk="1" fontAlgn="auto" hangingPunct="1">
              <a:spcBef>
                <a:spcPts val="0"/>
              </a:spcBef>
              <a:spcAft>
                <a:spcPts val="0"/>
              </a:spcAft>
              <a:defRPr/>
            </a:pPr>
            <a:r>
              <a:rPr lang="en-US" sz="900" dirty="0" smtClean="0"/>
              <a:t>‘g’ – Enable UICC-F SIM to 3G or 4G capable on the device</a:t>
            </a:r>
          </a:p>
          <a:p>
            <a:pPr eaLnBrk="1" fontAlgn="auto" hangingPunct="1">
              <a:spcBef>
                <a:spcPts val="0"/>
              </a:spcBef>
              <a:spcAft>
                <a:spcPts val="0"/>
              </a:spcAft>
              <a:defRPr/>
            </a:pPr>
            <a:r>
              <a:rPr lang="en-US" sz="900" dirty="0" smtClean="0"/>
              <a:t>‘h’ – PCRF queries MIND for subscriber policy association</a:t>
            </a:r>
          </a:p>
          <a:p>
            <a:pPr eaLnBrk="1" fontAlgn="auto" hangingPunct="1">
              <a:spcBef>
                <a:spcPts val="0"/>
              </a:spcBef>
              <a:spcAft>
                <a:spcPts val="0"/>
              </a:spcAft>
              <a:defRPr/>
            </a:pPr>
            <a:r>
              <a:rPr lang="en-US" sz="900" dirty="0" smtClean="0"/>
              <a:t>‘I’ – New interface (</a:t>
            </a:r>
            <a:r>
              <a:rPr lang="en-US" sz="900" dirty="0" err="1" smtClean="0"/>
              <a:t>Sy</a:t>
            </a:r>
            <a:r>
              <a:rPr lang="en-US" sz="900" dirty="0" smtClean="0"/>
              <a:t>) between PCRF and Balance manager which acts as real time bearer for usage and control.</a:t>
            </a:r>
          </a:p>
          <a:p>
            <a:pPr eaLnBrk="1" fontAlgn="auto" hangingPunct="1">
              <a:spcBef>
                <a:spcPts val="0"/>
              </a:spcBef>
              <a:spcAft>
                <a:spcPts val="0"/>
              </a:spcAft>
              <a:defRPr/>
            </a:pPr>
            <a:r>
              <a:rPr lang="en-US" sz="900" dirty="0" smtClean="0"/>
              <a:t>‘j’ – Fusion works send the SGSN address to PLMN-Id mapping. Fusion works send the usage to Enabler for rating.</a:t>
            </a:r>
          </a:p>
          <a:p>
            <a:pPr eaLnBrk="1" fontAlgn="auto" hangingPunct="1">
              <a:spcBef>
                <a:spcPts val="0"/>
              </a:spcBef>
              <a:spcAft>
                <a:spcPts val="0"/>
              </a:spcAft>
              <a:defRPr/>
            </a:pPr>
            <a:r>
              <a:rPr lang="en-US" sz="900" dirty="0" smtClean="0"/>
              <a:t>‘k’ –  Provide the viewing of the real time usage though CSI from Balance Manager to front end and self service apps.</a:t>
            </a:r>
          </a:p>
          <a:p>
            <a:pPr eaLnBrk="1" fontAlgn="auto" hangingPunct="1">
              <a:spcBef>
                <a:spcPts val="0"/>
              </a:spcBef>
              <a:spcAft>
                <a:spcPts val="0"/>
              </a:spcAft>
              <a:defRPr/>
            </a:pPr>
            <a:r>
              <a:rPr lang="en-US" sz="900" dirty="0" smtClean="0"/>
              <a:t>‘l’ – PCRF provides service data flow detection, </a:t>
            </a:r>
            <a:r>
              <a:rPr lang="en-US" sz="900" dirty="0" err="1" smtClean="0"/>
              <a:t>QoS</a:t>
            </a:r>
            <a:r>
              <a:rPr lang="en-US" sz="900" dirty="0" smtClean="0"/>
              <a:t>, gating, flow based charging to PCEF.</a:t>
            </a:r>
          </a:p>
          <a:p>
            <a:pPr eaLnBrk="1" fontAlgn="auto" hangingPunct="1">
              <a:spcBef>
                <a:spcPts val="0"/>
              </a:spcBef>
              <a:spcAft>
                <a:spcPts val="0"/>
              </a:spcAft>
              <a:defRPr/>
            </a:pPr>
            <a:r>
              <a:rPr lang="en-US" sz="900" dirty="0" smtClean="0"/>
              <a:t>‘m’ – Balance manager sends usage events for the notifications and treatment to DUCS via Atlas.</a:t>
            </a:r>
          </a:p>
          <a:p>
            <a:pPr eaLnBrk="1" fontAlgn="auto" hangingPunct="1">
              <a:spcBef>
                <a:spcPts val="0"/>
              </a:spcBef>
              <a:spcAft>
                <a:spcPts val="0"/>
              </a:spcAft>
              <a:defRPr/>
            </a:pPr>
            <a:r>
              <a:rPr lang="en-US" sz="900" dirty="0" smtClean="0"/>
              <a:t>‘n’ – Send the customer’s post mediated usage event charging data to Enabler.</a:t>
            </a:r>
          </a:p>
          <a:p>
            <a:pPr eaLnBrk="1" fontAlgn="auto" hangingPunct="1">
              <a:spcBef>
                <a:spcPts val="0"/>
              </a:spcBef>
              <a:spcAft>
                <a:spcPts val="0"/>
              </a:spcAft>
              <a:defRPr/>
            </a:pPr>
            <a:r>
              <a:rPr lang="en-US" sz="900" dirty="0" smtClean="0"/>
              <a:t>‘o’ – Send Email notification to customer about the usage limits, suggestion to buy top ups or upgrade and any throttling message via EDD and EGS</a:t>
            </a:r>
          </a:p>
          <a:p>
            <a:pPr eaLnBrk="1" fontAlgn="auto" hangingPunct="1">
              <a:spcBef>
                <a:spcPts val="0"/>
              </a:spcBef>
              <a:spcAft>
                <a:spcPts val="0"/>
              </a:spcAft>
              <a:defRPr/>
            </a:pPr>
            <a:r>
              <a:rPr lang="en-US" sz="900" dirty="0" smtClean="0"/>
              <a:t>‘p’ – Send SMS to customer about the usage notification via SMPP listener.</a:t>
            </a:r>
          </a:p>
          <a:p>
            <a:pPr eaLnBrk="1" fontAlgn="auto" hangingPunct="1">
              <a:spcBef>
                <a:spcPts val="0"/>
              </a:spcBef>
              <a:spcAft>
                <a:spcPts val="0"/>
              </a:spcAft>
              <a:defRPr/>
            </a:pPr>
            <a:r>
              <a:rPr lang="en-US" sz="900" dirty="0" smtClean="0"/>
              <a:t>‘q’ – Send the real time data usage summary to front end apps via CSI.</a:t>
            </a:r>
          </a:p>
          <a:p>
            <a:pPr eaLnBrk="1" fontAlgn="auto" hangingPunct="1">
              <a:spcBef>
                <a:spcPts val="0"/>
              </a:spcBef>
              <a:spcAft>
                <a:spcPts val="0"/>
              </a:spcAft>
              <a:defRPr/>
            </a:pPr>
            <a:r>
              <a:rPr lang="en-US" sz="900" dirty="0" smtClean="0"/>
              <a:t>‘r’ – Send the notification latency information to </a:t>
            </a:r>
            <a:r>
              <a:rPr lang="en-US" sz="900" dirty="0" err="1" smtClean="0"/>
              <a:t>eCDW</a:t>
            </a:r>
            <a:r>
              <a:rPr lang="en-US" sz="900" dirty="0" smtClean="0"/>
              <a:t> to be loaded to tables.</a:t>
            </a:r>
          </a:p>
          <a:p>
            <a:pPr eaLnBrk="1" fontAlgn="auto" hangingPunct="1">
              <a:spcBef>
                <a:spcPts val="0"/>
              </a:spcBef>
              <a:spcAft>
                <a:spcPts val="0"/>
              </a:spcAft>
              <a:defRPr/>
            </a:pPr>
            <a:r>
              <a:rPr lang="en-US" sz="900" dirty="0" smtClean="0"/>
              <a:t>-’s’ – Send the latency report information to generate a report in BO.</a:t>
            </a:r>
          </a:p>
          <a:p>
            <a:pPr eaLnBrk="1" fontAlgn="auto" hangingPunct="1">
              <a:spcBef>
                <a:spcPts val="0"/>
              </a:spcBef>
              <a:spcAft>
                <a:spcPts val="0"/>
              </a:spcAft>
              <a:defRPr/>
            </a:pPr>
            <a:r>
              <a:rPr lang="en-US" sz="900" dirty="0" smtClean="0"/>
              <a:t>‘t’ – get the customer solicitation information to send the notifications via SMS/Email.</a:t>
            </a:r>
          </a:p>
          <a:p>
            <a:pPr eaLnBrk="1" fontAlgn="auto" hangingPunct="1">
              <a:spcBef>
                <a:spcPts val="0"/>
              </a:spcBef>
              <a:spcAft>
                <a:spcPts val="0"/>
              </a:spcAft>
              <a:defRPr/>
            </a:pPr>
            <a:r>
              <a:rPr lang="en-US" sz="900" dirty="0" smtClean="0"/>
              <a:t>‘u’ – get the new speed tier plans information for IRU and CRU customers from CPC catalog.</a:t>
            </a:r>
          </a:p>
          <a:p>
            <a:pPr eaLnBrk="1" fontAlgn="auto" hangingPunct="1">
              <a:spcBef>
                <a:spcPts val="0"/>
              </a:spcBef>
              <a:spcAft>
                <a:spcPts val="0"/>
              </a:spcAft>
              <a:defRPr/>
            </a:pPr>
            <a:r>
              <a:rPr lang="en-US" sz="900" dirty="0" smtClean="0"/>
              <a:t>‘v’ – update TLG with the new speed up </a:t>
            </a:r>
            <a:r>
              <a:rPr lang="en-US" sz="900" dirty="0" err="1" smtClean="0"/>
              <a:t>Socs</a:t>
            </a:r>
            <a:r>
              <a:rPr lang="en-US" sz="900" dirty="0" smtClean="0"/>
              <a:t> added from self service portals thru Balance manager.</a:t>
            </a:r>
          </a:p>
          <a:p>
            <a:pPr eaLnBrk="1" fontAlgn="auto" hangingPunct="1">
              <a:spcBef>
                <a:spcPts val="0"/>
              </a:spcBef>
              <a:spcAft>
                <a:spcPts val="0"/>
              </a:spcAft>
              <a:defRPr/>
            </a:pPr>
            <a:r>
              <a:rPr lang="en-US" sz="900" dirty="0" smtClean="0"/>
              <a:t>‘w’ – Charged calls information sent to TLG for billing.</a:t>
            </a:r>
          </a:p>
          <a:p>
            <a:pPr eaLnBrk="1" fontAlgn="auto" hangingPunct="1">
              <a:spcBef>
                <a:spcPts val="0"/>
              </a:spcBef>
              <a:spcAft>
                <a:spcPts val="0"/>
              </a:spcAft>
              <a:defRPr/>
            </a:pPr>
            <a:r>
              <a:rPr lang="en-US" sz="900" dirty="0" smtClean="0"/>
              <a:t>‘x’ – The usage limit, treatment and suggestions to right size data plan will be sent to customer via email notification from DUCS through EDD and EGS.</a:t>
            </a:r>
          </a:p>
          <a:p>
            <a:pPr eaLnBrk="1" fontAlgn="auto" hangingPunct="1">
              <a:spcBef>
                <a:spcPts val="0"/>
              </a:spcBef>
              <a:spcAft>
                <a:spcPts val="0"/>
              </a:spcAft>
              <a:defRPr/>
            </a:pPr>
            <a:r>
              <a:rPr lang="en-US" sz="900" dirty="0" smtClean="0"/>
              <a:t>‘y’ – Customer’s information as applicable to usage event is sent from Atlas(received from BM) to DUCS in the AUT event data for notifications and treatment.</a:t>
            </a:r>
          </a:p>
          <a:p>
            <a:pPr eaLnBrk="1" fontAlgn="auto" hangingPunct="1">
              <a:spcBef>
                <a:spcPts val="0"/>
              </a:spcBef>
              <a:spcAft>
                <a:spcPts val="0"/>
              </a:spcAft>
              <a:defRPr/>
            </a:pPr>
            <a:r>
              <a:rPr lang="en-US" sz="900" dirty="0" smtClean="0"/>
              <a:t>‘z’ – Upgrade offer information on the subscriber will be obtained from MRE to be sent in the notification.</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0500"/>
            <a:ext cx="7543800" cy="457200"/>
          </a:xfrm>
        </p:spPr>
        <p:txBody>
          <a:bodyPr/>
          <a:lstStyle/>
          <a:p>
            <a:pPr algn="just"/>
            <a:r>
              <a:rPr lang="en-US" dirty="0" smtClean="0"/>
              <a:t>Environment for IT &amp; CTO Test Teams</a:t>
            </a:r>
            <a:endParaRPr lang="en-US" dirty="0"/>
          </a:p>
        </p:txBody>
      </p:sp>
      <p:sp>
        <p:nvSpPr>
          <p:cNvPr id="6" name="Slide Number Placeholder 5"/>
          <p:cNvSpPr>
            <a:spLocks noGrp="1"/>
          </p:cNvSpPr>
          <p:nvPr>
            <p:ph type="sldNum" sz="quarter" idx="11"/>
          </p:nvPr>
        </p:nvSpPr>
        <p:spPr/>
        <p:txBody>
          <a:bodyPr/>
          <a:lstStyle/>
          <a:p>
            <a:fld id="{1DEFE11F-158B-594E-8BEE-CC26B87FEB38}" type="slidenum">
              <a:rPr lang="en-US" smtClean="0"/>
              <a:pPr/>
              <a:t>15</a:t>
            </a:fld>
            <a:endParaRPr lang="en-US" dirty="0"/>
          </a:p>
        </p:txBody>
      </p:sp>
      <p:sp>
        <p:nvSpPr>
          <p:cNvPr id="5" name="Content Placeholder 4"/>
          <p:cNvSpPr>
            <a:spLocks noGrp="1"/>
          </p:cNvSpPr>
          <p:nvPr>
            <p:ph sz="half" idx="10"/>
          </p:nvPr>
        </p:nvSpPr>
        <p:spPr/>
        <p:txBody>
          <a:bodyPr/>
          <a:lstStyle/>
          <a:p>
            <a:endParaRPr lang="en-US"/>
          </a:p>
        </p:txBody>
      </p:sp>
      <p:pic>
        <p:nvPicPr>
          <p:cNvPr id="25602" name="Picture 2"/>
          <p:cNvPicPr>
            <a:picLocks noChangeAspect="1" noChangeArrowheads="1"/>
          </p:cNvPicPr>
          <p:nvPr/>
        </p:nvPicPr>
        <p:blipFill>
          <a:blip r:embed="rId2"/>
          <a:srcRect/>
          <a:stretch>
            <a:fillRect/>
          </a:stretch>
        </p:blipFill>
        <p:spPr bwMode="auto">
          <a:xfrm>
            <a:off x="304800" y="571499"/>
            <a:ext cx="8610600" cy="472440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0500"/>
            <a:ext cx="7543800" cy="457200"/>
          </a:xfrm>
        </p:spPr>
        <p:txBody>
          <a:bodyPr/>
          <a:lstStyle/>
          <a:p>
            <a:r>
              <a:rPr lang="en-US" dirty="0" smtClean="0"/>
              <a:t>BM QA Environment Setup</a:t>
            </a:r>
            <a:endParaRPr lang="en-US" dirty="0"/>
          </a:p>
        </p:txBody>
      </p:sp>
      <p:sp>
        <p:nvSpPr>
          <p:cNvPr id="6" name="Slide Number Placeholder 5"/>
          <p:cNvSpPr>
            <a:spLocks noGrp="1"/>
          </p:cNvSpPr>
          <p:nvPr>
            <p:ph type="sldNum" sz="quarter" idx="11"/>
          </p:nvPr>
        </p:nvSpPr>
        <p:spPr/>
        <p:txBody>
          <a:bodyPr/>
          <a:lstStyle/>
          <a:p>
            <a:fld id="{1DEFE11F-158B-594E-8BEE-CC26B87FEB38}" type="slidenum">
              <a:rPr lang="en-US" smtClean="0"/>
              <a:pPr/>
              <a:t>16</a:t>
            </a:fld>
            <a:endParaRPr lang="en-US" dirty="0"/>
          </a:p>
        </p:txBody>
      </p:sp>
      <p:sp>
        <p:nvSpPr>
          <p:cNvPr id="5" name="Content Placeholder 4"/>
          <p:cNvSpPr>
            <a:spLocks noGrp="1"/>
          </p:cNvSpPr>
          <p:nvPr>
            <p:ph sz="half" idx="10"/>
          </p:nvPr>
        </p:nvSpPr>
        <p:spPr/>
        <p:txBody>
          <a:bodyPr/>
          <a:lstStyle/>
          <a:p>
            <a:endParaRPr lang="en-US"/>
          </a:p>
        </p:txBody>
      </p:sp>
      <p:pic>
        <p:nvPicPr>
          <p:cNvPr id="24579" name="Picture 3"/>
          <p:cNvPicPr>
            <a:picLocks noChangeAspect="1" noChangeArrowheads="1"/>
          </p:cNvPicPr>
          <p:nvPr/>
        </p:nvPicPr>
        <p:blipFill>
          <a:blip r:embed="rId2"/>
          <a:srcRect/>
          <a:stretch>
            <a:fillRect/>
          </a:stretch>
        </p:blipFill>
        <p:spPr bwMode="auto">
          <a:xfrm>
            <a:off x="228601" y="723900"/>
            <a:ext cx="8686800" cy="4724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LTE Summary</a:t>
            </a:r>
            <a:endParaRPr lang="en-US" dirty="0"/>
          </a:p>
        </p:txBody>
      </p:sp>
      <p:sp>
        <p:nvSpPr>
          <p:cNvPr id="10" name="Content Placeholder 9"/>
          <p:cNvSpPr>
            <a:spLocks noGrp="1"/>
          </p:cNvSpPr>
          <p:nvPr>
            <p:ph sz="half" idx="10"/>
          </p:nvPr>
        </p:nvSpPr>
        <p:spPr>
          <a:xfrm>
            <a:off x="407230" y="876300"/>
            <a:ext cx="8335133" cy="4343400"/>
          </a:xfrm>
        </p:spPr>
        <p:txBody>
          <a:bodyPr/>
          <a:lstStyle/>
          <a:p>
            <a:pPr lvl="0"/>
            <a:r>
              <a:rPr lang="en-US" sz="1500" dirty="0" smtClean="0"/>
              <a:t>Long Term Evolution (LTE) is the next major step in mobile radio communications, and will be introduced in 3</a:t>
            </a:r>
            <a:r>
              <a:rPr lang="en-US" sz="1500" baseline="30000" dirty="0" smtClean="0"/>
              <a:t>rd</a:t>
            </a:r>
            <a:r>
              <a:rPr lang="en-US" sz="1500" dirty="0" smtClean="0"/>
              <a:t> Generation Partnership Project (3GPP).  The aim of this 3GPP project is to improve the Universal Mobile Telecommunications System (UMTS) mobile phone standard and provide an enhanced user experience and simplified technology for next generation mobile broadband.  LTE enables fixed-to-mobile migrations of Internet applications such as Voice over IP (VoIP), video streaming, music downloading , mobile TV and many others. </a:t>
            </a:r>
          </a:p>
          <a:p>
            <a:pPr lvl="0"/>
            <a:r>
              <a:rPr lang="en-US" sz="1500" dirty="0" smtClean="0"/>
              <a:t> </a:t>
            </a:r>
          </a:p>
          <a:p>
            <a:r>
              <a:rPr lang="en-US" sz="1500" dirty="0" smtClean="0"/>
              <a:t>AT&amp;T plans to introduce LTE into its existing mobility network in two phases.  Phase 1 will provide support for data only services.  Phase 2 will incorporate the support of voice services.  The LTE infrastructure involves 3 primary areas within network: Radio Access Network (RAN), Universal Core/IMS (UIC), and the evolved packet core (EPC).</a:t>
            </a:r>
          </a:p>
          <a:p>
            <a:endParaRPr lang="en-US" sz="1500" dirty="0" smtClean="0"/>
          </a:p>
          <a:p>
            <a:pPr lvl="1"/>
            <a:r>
              <a:rPr lang="en-US" sz="1500" dirty="0" smtClean="0"/>
              <a:t>Total of 26 LTE projects</a:t>
            </a:r>
          </a:p>
          <a:p>
            <a:pPr lvl="1"/>
            <a:r>
              <a:rPr lang="en-US" sz="1500" dirty="0" smtClean="0"/>
              <a:t>3 VPMOs</a:t>
            </a:r>
          </a:p>
          <a:p>
            <a:endParaRPr lang="en-US" dirty="0"/>
          </a:p>
        </p:txBody>
      </p:sp>
      <p:sp>
        <p:nvSpPr>
          <p:cNvPr id="6" name="Slide Number Placeholder 5"/>
          <p:cNvSpPr>
            <a:spLocks noGrp="1"/>
          </p:cNvSpPr>
          <p:nvPr>
            <p:ph type="sldNum" sz="quarter" idx="11"/>
          </p:nvPr>
        </p:nvSpPr>
        <p:spPr/>
        <p:txBody>
          <a:bodyPr/>
          <a:lstStyle/>
          <a:p>
            <a:fld id="{1DEFE11F-158B-594E-8BEE-CC26B87FEB38}"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401638" y="190500"/>
            <a:ext cx="7370762" cy="381000"/>
          </a:xfrm>
        </p:spPr>
        <p:txBody>
          <a:bodyPr/>
          <a:lstStyle/>
          <a:p>
            <a:r>
              <a:rPr lang="en-US" dirty="0" smtClean="0"/>
              <a:t>LTE Status</a:t>
            </a:r>
            <a:endParaRPr lang="en-US" dirty="0"/>
          </a:p>
        </p:txBody>
      </p:sp>
      <p:graphicFrame>
        <p:nvGraphicFramePr>
          <p:cNvPr id="5" name="Content Placeholder 4"/>
          <p:cNvGraphicFramePr>
            <a:graphicFrameLocks noGrp="1"/>
          </p:cNvGraphicFramePr>
          <p:nvPr>
            <p:ph sz="half" idx="10"/>
          </p:nvPr>
        </p:nvGraphicFramePr>
        <p:xfrm>
          <a:off x="228600" y="800100"/>
          <a:ext cx="8686801" cy="3241548"/>
        </p:xfrm>
        <a:graphic>
          <a:graphicData uri="http://schemas.openxmlformats.org/drawingml/2006/table">
            <a:tbl>
              <a:tblPr/>
              <a:tblGrid>
                <a:gridCol w="609601"/>
                <a:gridCol w="457200"/>
                <a:gridCol w="1219200"/>
                <a:gridCol w="609600"/>
                <a:gridCol w="533400"/>
                <a:gridCol w="685800"/>
                <a:gridCol w="3124200"/>
                <a:gridCol w="1447800"/>
              </a:tblGrid>
              <a:tr h="3307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Project Number</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TSR</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Description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Release</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ETE (Y/N)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Test Dates</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smtClean="0">
                          <a:ln>
                            <a:noFill/>
                          </a:ln>
                          <a:solidFill>
                            <a:srgbClr val="FFFFFF"/>
                          </a:solidFill>
                          <a:effectLst/>
                          <a:latin typeface="Arial" pitchFamily="34" charset="0"/>
                          <a:cs typeface="Arial" pitchFamily="34" charset="0"/>
                        </a:rPr>
                        <a:t>Comments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FFFFFF"/>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smtClean="0">
                          <a:ln>
                            <a:noFill/>
                          </a:ln>
                          <a:solidFill>
                            <a:srgbClr val="FFFFFF"/>
                          </a:solidFill>
                          <a:effectLst/>
                          <a:latin typeface="Arial" pitchFamily="34" charset="0"/>
                          <a:cs typeface="Arial" pitchFamily="34" charset="0"/>
                        </a:rPr>
                        <a:t>Timeline</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532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202193 </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3928</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LTE – Session Based Speed Tiers</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1010</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9/20 – 10/8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 </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ETE testing will be performed in Post 1010.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Retail Functional apps will perform testing in K201996</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Regression testing of Functional TLG Switch Control, Horizon Agent/COR in progress.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     80 test cases </a:t>
                      </a:r>
                      <a:r>
                        <a:rPr lang="en-US" sz="800" b="0" kern="1200" baseline="0" dirty="0" smtClean="0">
                          <a:solidFill>
                            <a:schemeClr val="tx2">
                              <a:lumMod val="50000"/>
                            </a:schemeClr>
                          </a:solidFill>
                          <a:latin typeface="Arial" pitchFamily="34" charset="0"/>
                          <a:ea typeface="+mn-ea"/>
                          <a:cs typeface="Arial" pitchFamily="34" charset="0"/>
                        </a:rPr>
                        <a:t>(0 </a:t>
                      </a:r>
                      <a:r>
                        <a:rPr lang="en-US" sz="800" b="0" kern="1200" dirty="0" smtClean="0">
                          <a:solidFill>
                            <a:schemeClr val="tx2">
                              <a:lumMod val="50000"/>
                            </a:schemeClr>
                          </a:solidFill>
                          <a:latin typeface="Arial" pitchFamily="34" charset="0"/>
                          <a:ea typeface="+mn-ea"/>
                          <a:cs typeface="Arial" pitchFamily="34" charset="0"/>
                        </a:rPr>
                        <a:t>% passed / completed)</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Deployment 10/18</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Launch/Utilization 10/25 (Controlled Introduction)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532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201996</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3824</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LTE – Speed Tiers</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1010</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10/2-12/1</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ETE testing will be performed in Post 1010.</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 Retail  functional testing in progress.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Functional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     pass 1-1795 test cases (100% passed / completed)</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     pass 3-414 test cases (100% passed/completed)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     pass 4-72 test cases (13.16% passed / completed)</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IST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     pass1 -21 test cases (100% passed/completed)</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     pass2-21 test cases (100% passed/completed)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UAT online </a:t>
                      </a:r>
                      <a:r>
                        <a:rPr kumimoji="0" lang="en-US" sz="800" b="0" i="0" u="none" strike="noStrike" cap="none" normalizeH="0" baseline="0" smtClean="0">
                          <a:ln>
                            <a:noFill/>
                          </a:ln>
                          <a:solidFill>
                            <a:srgbClr val="002060"/>
                          </a:solidFill>
                          <a:effectLst/>
                          <a:latin typeface="Arial" pitchFamily="34" charset="0"/>
                          <a:cs typeface="Arial" pitchFamily="34" charset="0"/>
                        </a:rPr>
                        <a:t>testing start 9/27</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5532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201997a</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3568</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LTE – Real Time Notification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1010</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8/23-10/18</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800" b="0" i="0" u="none" strike="noStrike" cap="none" normalizeH="0" baseline="0" dirty="0" smtClean="0">
                          <a:ln>
                            <a:noFill/>
                          </a:ln>
                          <a:solidFill>
                            <a:srgbClr val="002060"/>
                          </a:solidFill>
                          <a:effectLst/>
                          <a:latin typeface="Arial" pitchFamily="34" charset="0"/>
                          <a:cs typeface="Arial" pitchFamily="34" charset="0"/>
                        </a:rPr>
                        <a:t>ETE testing effort will be post 1010 since it is dependent on PCRF policy updates needed to test K201996.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800" b="0" i="0" u="none" strike="noStrike" cap="none" normalizeH="0" baseline="0" dirty="0" smtClean="0">
                          <a:ln>
                            <a:noFill/>
                          </a:ln>
                          <a:solidFill>
                            <a:srgbClr val="002060"/>
                          </a:solidFill>
                          <a:effectLst/>
                          <a:latin typeface="Arial" pitchFamily="34" charset="0"/>
                          <a:cs typeface="Arial" pitchFamily="34" charset="0"/>
                        </a:rPr>
                        <a:t>Functional testing (Atlas, CSBPM-BO, CSI, EDD, TLG Switch Control) in progress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cap="none" normalizeH="0" baseline="0" dirty="0" smtClean="0">
                          <a:ln>
                            <a:noFill/>
                          </a:ln>
                          <a:solidFill>
                            <a:srgbClr val="002060"/>
                          </a:solidFill>
                          <a:effectLst/>
                          <a:latin typeface="Arial" pitchFamily="34" charset="0"/>
                          <a:cs typeface="Arial" pitchFamily="34" charset="0"/>
                        </a:rPr>
                        <a:t>     1304 test cases (97.09% passed/completed)</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800" b="0" i="0" u="none" strike="noStrike" cap="none" normalizeH="0" baseline="0" dirty="0" smtClean="0">
                          <a:ln>
                            <a:noFill/>
                          </a:ln>
                          <a:solidFill>
                            <a:srgbClr val="002060"/>
                          </a:solidFill>
                          <a:effectLst/>
                          <a:latin typeface="Arial" pitchFamily="34" charset="0"/>
                          <a:cs typeface="Arial" pitchFamily="34" charset="0"/>
                        </a:rPr>
                        <a:t>IST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cap="none" normalizeH="0" baseline="0" dirty="0" smtClean="0">
                          <a:ln>
                            <a:noFill/>
                          </a:ln>
                          <a:solidFill>
                            <a:srgbClr val="002060"/>
                          </a:solidFill>
                          <a:effectLst/>
                          <a:latin typeface="Arial" pitchFamily="34" charset="0"/>
                          <a:cs typeface="Arial" pitchFamily="34" charset="0"/>
                        </a:rPr>
                        <a:t>     pass1 - 100%passed/completed</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800" b="0" i="0" u="none" strike="noStrike" cap="none" normalizeH="0" baseline="0" dirty="0" smtClean="0">
                          <a:ln>
                            <a:noFill/>
                          </a:ln>
                          <a:solidFill>
                            <a:srgbClr val="002060"/>
                          </a:solidFill>
                          <a:effectLst/>
                          <a:latin typeface="Arial" pitchFamily="34" charset="0"/>
                          <a:cs typeface="Arial" pitchFamily="34" charset="0"/>
                        </a:rPr>
                        <a:t>     pass2- 100%passed/completed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6" name="Slide Number Placeholder 5"/>
          <p:cNvSpPr>
            <a:spLocks noGrp="1"/>
          </p:cNvSpPr>
          <p:nvPr>
            <p:ph type="sldNum" sz="quarter" idx="11"/>
          </p:nvPr>
        </p:nvSpPr>
        <p:spPr/>
        <p:txBody>
          <a:bodyPr/>
          <a:lstStyle/>
          <a:p>
            <a:fld id="{1DEFE11F-158B-594E-8BEE-CC26B87FEB38}"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LTE Status</a:t>
            </a:r>
            <a:endParaRPr lang="en-US" dirty="0"/>
          </a:p>
        </p:txBody>
      </p:sp>
      <p:graphicFrame>
        <p:nvGraphicFramePr>
          <p:cNvPr id="5" name="Content Placeholder 4"/>
          <p:cNvGraphicFramePr>
            <a:graphicFrameLocks noGrp="1"/>
          </p:cNvGraphicFramePr>
          <p:nvPr>
            <p:ph sz="half" idx="10"/>
          </p:nvPr>
        </p:nvGraphicFramePr>
        <p:xfrm>
          <a:off x="228599" y="952499"/>
          <a:ext cx="8686799" cy="4282440"/>
        </p:xfrm>
        <a:graphic>
          <a:graphicData uri="http://schemas.openxmlformats.org/drawingml/2006/table">
            <a:tbl>
              <a:tblPr/>
              <a:tblGrid>
                <a:gridCol w="609601"/>
                <a:gridCol w="457200"/>
                <a:gridCol w="1447800"/>
                <a:gridCol w="609600"/>
                <a:gridCol w="457200"/>
                <a:gridCol w="914400"/>
                <a:gridCol w="2590800"/>
                <a:gridCol w="1600198"/>
              </a:tblGrid>
              <a:tr h="2642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Project Number</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TSR</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Description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Release</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ETE (Y/N)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Test Dates</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smtClean="0">
                          <a:ln>
                            <a:noFill/>
                          </a:ln>
                          <a:solidFill>
                            <a:srgbClr val="FFFFFF"/>
                          </a:solidFill>
                          <a:effectLst/>
                          <a:latin typeface="Arial" pitchFamily="34" charset="0"/>
                          <a:cs typeface="Arial" pitchFamily="34" charset="0"/>
                        </a:rPr>
                        <a:t>Comments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FFFFFF"/>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smtClean="0">
                          <a:ln>
                            <a:noFill/>
                          </a:ln>
                          <a:solidFill>
                            <a:srgbClr val="FFFFFF"/>
                          </a:solidFill>
                          <a:effectLst/>
                          <a:latin typeface="Arial" pitchFamily="34" charset="0"/>
                          <a:cs typeface="Arial" pitchFamily="34" charset="0"/>
                        </a:rPr>
                        <a:t>Timeline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FFFFFF"/>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94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199855</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3957</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LTE – Evolved Packet Core Infrastructure Enhancements</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108585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1010</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9/13-10/16</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dirty="0" smtClean="0">
                          <a:solidFill>
                            <a:srgbClr val="002060"/>
                          </a:solidFill>
                          <a:latin typeface="Arial" pitchFamily="34" charset="0"/>
                          <a:cs typeface="Arial" pitchFamily="34" charset="0"/>
                        </a:rPr>
                        <a:t>TLG</a:t>
                      </a:r>
                      <a:r>
                        <a:rPr lang="en-US" sz="800" baseline="0" dirty="0" smtClean="0">
                          <a:solidFill>
                            <a:srgbClr val="002060"/>
                          </a:solidFill>
                          <a:latin typeface="Arial" pitchFamily="34" charset="0"/>
                          <a:cs typeface="Arial" pitchFamily="34" charset="0"/>
                        </a:rPr>
                        <a:t> </a:t>
                      </a:r>
                      <a:r>
                        <a:rPr lang="en-US" sz="800" dirty="0" smtClean="0">
                          <a:solidFill>
                            <a:srgbClr val="002060"/>
                          </a:solidFill>
                          <a:latin typeface="Arial" pitchFamily="34" charset="0"/>
                          <a:cs typeface="Arial" pitchFamily="34" charset="0"/>
                        </a:rPr>
                        <a:t>Switch Control</a:t>
                      </a:r>
                      <a:r>
                        <a:rPr lang="en-US" sz="800" baseline="0" dirty="0" smtClean="0">
                          <a:solidFill>
                            <a:srgbClr val="002060"/>
                          </a:solidFill>
                          <a:latin typeface="Arial" pitchFamily="34" charset="0"/>
                          <a:cs typeface="Arial" pitchFamily="34" charset="0"/>
                        </a:rPr>
                        <a:t> impact.  Functional testing only.</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     63 test cases (100% passed / completed) </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Deployment 10/16</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Launch/Utilization 11/16 (Controlled Introduction)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294573">
                <a:tc>
                  <a:txBody>
                    <a:bodyPr/>
                    <a:lstStyle/>
                    <a:p>
                      <a:r>
                        <a:rPr lang="en-US" sz="800" baseline="0" dirty="0" smtClean="0">
                          <a:solidFill>
                            <a:srgbClr val="002060"/>
                          </a:solidFill>
                          <a:latin typeface="Arial" pitchFamily="34" charset="0"/>
                          <a:cs typeface="Arial" pitchFamily="34" charset="0"/>
                        </a:rPr>
                        <a:t>199855f </a:t>
                      </a:r>
                      <a:endParaRPr lang="en-US" sz="800" baseline="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800" baseline="0" dirty="0" smtClean="0">
                          <a:solidFill>
                            <a:srgbClr val="002060"/>
                          </a:solidFill>
                          <a:latin typeface="Arial" pitchFamily="34" charset="0"/>
                          <a:cs typeface="Arial" pitchFamily="34" charset="0"/>
                        </a:rPr>
                        <a:t>4294</a:t>
                      </a:r>
                      <a:endParaRPr lang="en-US" sz="800" baseline="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800" baseline="0" dirty="0" smtClean="0">
                          <a:solidFill>
                            <a:srgbClr val="002060"/>
                          </a:solidFill>
                          <a:latin typeface="Arial" pitchFamily="34" charset="0"/>
                          <a:cs typeface="Arial" pitchFamily="34" charset="0"/>
                        </a:rPr>
                        <a:t>LTE EPC TLG Deployment</a:t>
                      </a:r>
                      <a:endParaRPr lang="en-US" sz="800" baseline="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800" baseline="0" dirty="0" smtClean="0">
                          <a:solidFill>
                            <a:srgbClr val="002060"/>
                          </a:solidFill>
                          <a:latin typeface="Arial" pitchFamily="34" charset="0"/>
                          <a:cs typeface="Arial" pitchFamily="34" charset="0"/>
                        </a:rPr>
                        <a:t>1010</a:t>
                      </a:r>
                      <a:endParaRPr lang="en-US" sz="800" baseline="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800" baseline="0" dirty="0" smtClean="0">
                          <a:solidFill>
                            <a:srgbClr val="002060"/>
                          </a:solidFill>
                          <a:latin typeface="Arial" pitchFamily="34" charset="0"/>
                          <a:cs typeface="Arial" pitchFamily="34" charset="0"/>
                        </a:rPr>
                        <a:t>Y</a:t>
                      </a:r>
                      <a:endParaRPr lang="en-US" sz="800" baseline="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800" baseline="0" dirty="0" smtClean="0">
                          <a:solidFill>
                            <a:srgbClr val="002060"/>
                          </a:solidFill>
                          <a:latin typeface="Arial" pitchFamily="34" charset="0"/>
                          <a:cs typeface="Arial" pitchFamily="34" charset="0"/>
                        </a:rPr>
                        <a:t>9/24-10/15</a:t>
                      </a:r>
                      <a:endParaRPr lang="en-US" sz="800" baseline="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dirty="0" smtClean="0">
                          <a:solidFill>
                            <a:srgbClr val="002060"/>
                          </a:solidFill>
                          <a:latin typeface="Arial" pitchFamily="34" charset="0"/>
                          <a:cs typeface="Arial" pitchFamily="34" charset="0"/>
                        </a:rPr>
                        <a:t>ETE will be testing</a:t>
                      </a:r>
                      <a:r>
                        <a:rPr lang="en-US" sz="800" baseline="0" dirty="0" smtClean="0">
                          <a:solidFill>
                            <a:srgbClr val="002060"/>
                          </a:solidFill>
                          <a:latin typeface="Arial" pitchFamily="34" charset="0"/>
                          <a:cs typeface="Arial" pitchFamily="34" charset="0"/>
                        </a:rPr>
                        <a:t> upgrades for the Tech Type which does not involve Switch control.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baseline="0" dirty="0" smtClean="0">
                          <a:solidFill>
                            <a:srgbClr val="002060"/>
                          </a:solidFill>
                          <a:latin typeface="Arial" pitchFamily="34" charset="0"/>
                          <a:cs typeface="Arial" pitchFamily="34" charset="0"/>
                        </a:rPr>
                        <a:t>ETE testing in progress - 32 test cases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lang="en-US" sz="800" baseline="0" dirty="0" smtClean="0">
                          <a:solidFill>
                            <a:srgbClr val="002060"/>
                          </a:solidFill>
                          <a:latin typeface="Arial" pitchFamily="34" charset="0"/>
                          <a:cs typeface="Arial" pitchFamily="34" charset="0"/>
                        </a:rPr>
                        <a:t>     (100% passed/completed)</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baseline="0" dirty="0" smtClean="0">
                          <a:solidFill>
                            <a:srgbClr val="002060"/>
                          </a:solidFill>
                          <a:latin typeface="Arial" pitchFamily="34" charset="0"/>
                          <a:cs typeface="Arial" pitchFamily="34" charset="0"/>
                        </a:rPr>
                        <a:t>Functional -844 test cases (100%passed / completed)</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baseline="0" dirty="0" smtClean="0">
                          <a:solidFill>
                            <a:srgbClr val="002060"/>
                          </a:solidFill>
                          <a:latin typeface="Arial" pitchFamily="34" charset="0"/>
                          <a:cs typeface="Arial" pitchFamily="34" charset="0"/>
                        </a:rPr>
                        <a:t>IST pass1-12 test cases (100%passed/completed)</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baseline="0" dirty="0" smtClean="0">
                          <a:solidFill>
                            <a:srgbClr val="002060"/>
                          </a:solidFill>
                          <a:latin typeface="Arial" pitchFamily="34" charset="0"/>
                          <a:cs typeface="Arial" pitchFamily="34" charset="0"/>
                        </a:rPr>
                        <a:t>IST pass2-12 test cases (100%passed/completed)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Deployment 10/17</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PVT testing 10/22</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Launch/Utilization 10/17 (Flash Cut)</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294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199855c </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4074</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LTE EPC Snooper Deployment </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P1010</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11/21-1/15/11</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2060"/>
                          </a:solidFill>
                          <a:latin typeface="Arial" pitchFamily="34" charset="0"/>
                          <a:cs typeface="Arial" pitchFamily="34" charset="0"/>
                        </a:rPr>
                        <a:t>Snooper/</a:t>
                      </a:r>
                      <a:r>
                        <a:rPr lang="en-US" sz="800" dirty="0" err="1" smtClean="0">
                          <a:solidFill>
                            <a:srgbClr val="002060"/>
                          </a:solidFill>
                          <a:latin typeface="Arial" pitchFamily="34" charset="0"/>
                          <a:cs typeface="Arial" pitchFamily="34" charset="0"/>
                        </a:rPr>
                        <a:t>Webaxe</a:t>
                      </a:r>
                      <a:r>
                        <a:rPr lang="en-US" sz="800" dirty="0" smtClean="0">
                          <a:solidFill>
                            <a:srgbClr val="002060"/>
                          </a:solidFill>
                          <a:latin typeface="Arial" pitchFamily="34" charset="0"/>
                          <a:cs typeface="Arial" pitchFamily="34" charset="0"/>
                        </a:rPr>
                        <a:t> impact.</a:t>
                      </a:r>
                      <a:r>
                        <a:rPr lang="en-US" sz="800" baseline="0" dirty="0" smtClean="0">
                          <a:solidFill>
                            <a:srgbClr val="002060"/>
                          </a:solidFill>
                          <a:latin typeface="Arial" pitchFamily="34" charset="0"/>
                          <a:cs typeface="Arial" pitchFamily="34" charset="0"/>
                        </a:rPr>
                        <a:t>  Functional testing only.</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Deployment 1/15</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Launch/Utilization 1/15 (Controlled Introduction)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294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202193</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4481</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2060"/>
                          </a:solidFill>
                          <a:latin typeface="Arial" pitchFamily="34" charset="0"/>
                          <a:cs typeface="Arial" pitchFamily="34" charset="0"/>
                        </a:rPr>
                        <a:t>LTE - Session Based Speed Tiers</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P1010</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Y</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11/15 – 12/9</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buFont typeface="Arial" pitchFamily="34" charset="0"/>
                        <a:buChar char="•"/>
                      </a:pPr>
                      <a:r>
                        <a:rPr lang="en-US" sz="800" kern="1200" dirty="0" smtClean="0">
                          <a:solidFill>
                            <a:srgbClr val="002060"/>
                          </a:solidFill>
                          <a:latin typeface="Arial" pitchFamily="34" charset="0"/>
                          <a:ea typeface="+mn-ea"/>
                          <a:cs typeface="Arial" pitchFamily="34" charset="0"/>
                        </a:rPr>
                        <a:t>Pre-LTE scenarios.  Testing will include </a:t>
                      </a:r>
                      <a:r>
                        <a:rPr lang="en-US" sz="800" kern="1200" dirty="0" err="1" smtClean="0">
                          <a:solidFill>
                            <a:srgbClr val="002060"/>
                          </a:solidFill>
                          <a:latin typeface="Arial" pitchFamily="34" charset="0"/>
                          <a:ea typeface="+mn-ea"/>
                          <a:cs typeface="Arial" pitchFamily="34" charset="0"/>
                        </a:rPr>
                        <a:t>iPad</a:t>
                      </a:r>
                      <a:r>
                        <a:rPr lang="en-US" sz="800" kern="1200" dirty="0" smtClean="0">
                          <a:solidFill>
                            <a:srgbClr val="002060"/>
                          </a:solidFill>
                          <a:latin typeface="Arial" pitchFamily="34" charset="0"/>
                          <a:ea typeface="+mn-ea"/>
                          <a:cs typeface="Arial" pitchFamily="34" charset="0"/>
                        </a:rPr>
                        <a:t> new activations HLS using the new rate plan, as well as a regression on </a:t>
                      </a:r>
                      <a:r>
                        <a:rPr lang="en-US" sz="800" kern="1200" dirty="0" err="1" smtClean="0">
                          <a:solidFill>
                            <a:srgbClr val="002060"/>
                          </a:solidFill>
                          <a:latin typeface="Arial" pitchFamily="34" charset="0"/>
                          <a:ea typeface="+mn-ea"/>
                          <a:cs typeface="Arial" pitchFamily="34" charset="0"/>
                        </a:rPr>
                        <a:t>netbooks</a:t>
                      </a:r>
                      <a:r>
                        <a:rPr lang="en-US" sz="800" kern="1200" dirty="0" smtClean="0">
                          <a:solidFill>
                            <a:srgbClr val="002060"/>
                          </a:solidFill>
                          <a:latin typeface="Arial" pitchFamily="34" charset="0"/>
                          <a:ea typeface="+mn-ea"/>
                          <a:cs typeface="Arial" pitchFamily="34" charset="0"/>
                        </a:rPr>
                        <a:t> and dongles.  During validation E2E execution should ensure all functionality new and current is still functioning properly by validating account set up, provisioning, usage and notifications.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800" kern="1200" dirty="0" smtClean="0">
                          <a:solidFill>
                            <a:srgbClr val="002060"/>
                          </a:solidFill>
                          <a:latin typeface="Arial" pitchFamily="34" charset="0"/>
                          <a:ea typeface="+mn-ea"/>
                          <a:cs typeface="Arial" pitchFamily="34" charset="0"/>
                        </a:rPr>
                        <a:t>SBP ST scenarios.  Testing will include activations, add stacked plans, add international plans, perform customer service functions using the LTE devices.  Testing will validate device is being provisioned and the proper policy from PCRF are being enforced.  Usage should be added to decrement the account when needed in order to show RTDUNS are functioning properly. </a:t>
                      </a:r>
                    </a:p>
                    <a:p>
                      <a:pPr>
                        <a:buFont typeface="Arial" pitchFamily="34" charset="0"/>
                        <a:buChar char="•"/>
                      </a:pPr>
                      <a:endParaRPr lang="en-US" sz="800" kern="1200" dirty="0">
                        <a:solidFill>
                          <a:srgbClr val="002060"/>
                        </a:solidFill>
                        <a:latin typeface="Arial" pitchFamily="34" charset="0"/>
                        <a:ea typeface="+mn-ea"/>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ETE Testing in Willows Lab  (travel dates are tentative)</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      11/30-12/4 for pre-LTE</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       12/1-12/10 for SBP ST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FFA Testing  2/21-3/31</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PVT Testing 2/22</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Market Trial – 1</a:t>
                      </a:r>
                      <a:r>
                        <a:rPr kumimoji="0" lang="en-US" sz="800" b="0" i="0" u="none" strike="noStrike" cap="none" normalizeH="0" baseline="30000" dirty="0" smtClean="0">
                          <a:ln>
                            <a:noFill/>
                          </a:ln>
                          <a:solidFill>
                            <a:srgbClr val="002060"/>
                          </a:solidFill>
                          <a:effectLst/>
                          <a:latin typeface="Arial" pitchFamily="34" charset="0"/>
                          <a:cs typeface="Arial" pitchFamily="34" charset="0"/>
                        </a:rPr>
                        <a:t>st</a:t>
                      </a:r>
                      <a:r>
                        <a:rPr kumimoji="0" lang="en-US" sz="800" b="0" i="0" u="none" strike="noStrike" cap="none" normalizeH="0" baseline="0" dirty="0" smtClean="0">
                          <a:ln>
                            <a:noFill/>
                          </a:ln>
                          <a:solidFill>
                            <a:srgbClr val="002060"/>
                          </a:solidFill>
                          <a:effectLst/>
                          <a:latin typeface="Arial" pitchFamily="34" charset="0"/>
                          <a:cs typeface="Arial" pitchFamily="34" charset="0"/>
                        </a:rPr>
                        <a:t> Qtr 2011</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Internal Trial 4/1/11</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Employee Trial Phase I – 1010 code (April)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Employee Trial Phase 2 – 1102 code (April)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Friendly Customer Trial – 500 select customers (May/June)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Launch 10/17 (Controlled Introduction – DARK)</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6" name="Slide Number Placeholder 5"/>
          <p:cNvSpPr>
            <a:spLocks noGrp="1"/>
          </p:cNvSpPr>
          <p:nvPr>
            <p:ph type="sldNum" sz="quarter" idx="11"/>
          </p:nvPr>
        </p:nvSpPr>
        <p:spPr/>
        <p:txBody>
          <a:bodyPr/>
          <a:lstStyle/>
          <a:p>
            <a:fld id="{1DEFE11F-158B-594E-8BEE-CC26B87FEB38}"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LTE Status</a:t>
            </a:r>
            <a:endParaRPr lang="en-US" dirty="0"/>
          </a:p>
        </p:txBody>
      </p:sp>
      <p:graphicFrame>
        <p:nvGraphicFramePr>
          <p:cNvPr id="5" name="Content Placeholder 4"/>
          <p:cNvGraphicFramePr>
            <a:graphicFrameLocks noGrp="1"/>
          </p:cNvGraphicFramePr>
          <p:nvPr>
            <p:ph sz="half" idx="10"/>
          </p:nvPr>
        </p:nvGraphicFramePr>
        <p:xfrm>
          <a:off x="228599" y="952499"/>
          <a:ext cx="8382001" cy="4602480"/>
        </p:xfrm>
        <a:graphic>
          <a:graphicData uri="http://schemas.openxmlformats.org/drawingml/2006/table">
            <a:tbl>
              <a:tblPr/>
              <a:tblGrid>
                <a:gridCol w="609601"/>
                <a:gridCol w="457200"/>
                <a:gridCol w="1447800"/>
                <a:gridCol w="609600"/>
                <a:gridCol w="533400"/>
                <a:gridCol w="838200"/>
                <a:gridCol w="2362200"/>
                <a:gridCol w="1524000"/>
              </a:tblGrid>
              <a:tr h="2642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Project Number</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TSR</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Description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Release</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ETE (Y/N)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Test Dates</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smtClean="0">
                          <a:ln>
                            <a:noFill/>
                          </a:ln>
                          <a:solidFill>
                            <a:srgbClr val="FFFFFF"/>
                          </a:solidFill>
                          <a:effectLst/>
                          <a:latin typeface="Arial" pitchFamily="34" charset="0"/>
                          <a:cs typeface="Arial" pitchFamily="34" charset="0"/>
                        </a:rPr>
                        <a:t>Comments</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cap="none" normalizeH="0" baseline="0" dirty="0" smtClean="0">
                          <a:ln>
                            <a:noFill/>
                          </a:ln>
                          <a:solidFill>
                            <a:srgbClr val="FFFFFF"/>
                          </a:solidFill>
                          <a:effectLst/>
                          <a:latin typeface="Arial" pitchFamily="34" charset="0"/>
                          <a:cs typeface="Arial" pitchFamily="34" charset="0"/>
                        </a:rPr>
                        <a:t>Timeline</a:t>
                      </a:r>
                    </a:p>
                    <a:p>
                      <a:endParaRPr lang="en-US" dirty="0"/>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7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201996</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4454</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2060"/>
                          </a:solidFill>
                          <a:latin typeface="Arial" pitchFamily="34" charset="0"/>
                          <a:cs typeface="Arial" pitchFamily="34" charset="0"/>
                        </a:rPr>
                        <a:t>LTE - Speed Tiers</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P1010</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Y</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10/25 – 12/31</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Phase 1 – start date changed from 10/4 to 10/11.  Need to complete testing for 199855f project.  ETE testing will include activations/upgrades of ST MRC rate plans from front end systems and provision through the backend to the network elements only.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ETE planning in progress.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Phase 2 - After the policy updates are done in PCRF, testing will include adding of usage to LTE subscribers and ensure usage is displayed and billed correctly on the customers bill.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ETA for PCRF tentatively11/15</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ETE Testing  (travel dates tentative)</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Phase 1 – start 10/25</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Phase 2 – Willows Lab 12/6-12/10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FFA testing 2/21-3/31</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PVT Testing 2/22</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Market Trial – 1</a:t>
                      </a:r>
                      <a:r>
                        <a:rPr kumimoji="0" lang="en-US" sz="800" b="0" i="0" u="none" strike="noStrike" cap="none" normalizeH="0" baseline="30000" dirty="0" smtClean="0">
                          <a:ln>
                            <a:noFill/>
                          </a:ln>
                          <a:solidFill>
                            <a:srgbClr val="002060"/>
                          </a:solidFill>
                          <a:effectLst/>
                          <a:latin typeface="Arial" pitchFamily="34" charset="0"/>
                          <a:cs typeface="Arial" pitchFamily="34" charset="0"/>
                        </a:rPr>
                        <a:t>st</a:t>
                      </a:r>
                      <a:r>
                        <a:rPr kumimoji="0" lang="en-US" sz="800" b="0" i="0" u="none" strike="noStrike" cap="none" normalizeH="0" baseline="0" dirty="0" smtClean="0">
                          <a:ln>
                            <a:noFill/>
                          </a:ln>
                          <a:solidFill>
                            <a:srgbClr val="002060"/>
                          </a:solidFill>
                          <a:effectLst/>
                          <a:latin typeface="Arial" pitchFamily="34" charset="0"/>
                          <a:cs typeface="Arial" pitchFamily="34" charset="0"/>
                        </a:rPr>
                        <a:t> Qtr 2011</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Internal Trial 4/1/11</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Employee Trial Phase I – 1010 code (April)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Employee Trial Phase 2 – 1102 code (April)</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Friendly Customer Trial – 500 select customers (May/June)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Launch July (Controlled Introduction – DARK)</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295006">
                <a:tc>
                  <a:txBody>
                    <a:bodyPr/>
                    <a:lstStyle/>
                    <a:p>
                      <a:r>
                        <a:rPr lang="en-US" sz="800" dirty="0" smtClean="0">
                          <a:solidFill>
                            <a:srgbClr val="002060"/>
                          </a:solidFill>
                          <a:latin typeface="Arial" pitchFamily="34" charset="0"/>
                          <a:cs typeface="Arial" pitchFamily="34" charset="0"/>
                        </a:rPr>
                        <a:t>201997a</a:t>
                      </a:r>
                      <a:endParaRPr lang="en-US" sz="80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4455</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20000"/>
                        </a:spcAft>
                        <a:buClr>
                          <a:schemeClr val="tx2"/>
                        </a:buClr>
                        <a:buSzPct val="100000"/>
                        <a:buFontTx/>
                        <a:buNone/>
                        <a:tabLst/>
                      </a:pPr>
                      <a:r>
                        <a:rPr lang="en-US" sz="800" baseline="0" dirty="0" smtClean="0">
                          <a:solidFill>
                            <a:srgbClr val="002060"/>
                          </a:solidFill>
                          <a:latin typeface="Arial" pitchFamily="34" charset="0"/>
                          <a:cs typeface="Arial" pitchFamily="34" charset="0"/>
                        </a:rPr>
                        <a:t>LTE – Real Time Notification</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P1010</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Y</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12/6 – 12/31</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Validate appropriate error messages generated as a result of the transactions executed in K201996.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C2577"/>
                          </a:solidFill>
                          <a:effectLst/>
                          <a:latin typeface="Arial" pitchFamily="34" charset="0"/>
                          <a:cs typeface="Arial" pitchFamily="34" charset="0"/>
                        </a:rPr>
                        <a:t>Ensure </a:t>
                      </a:r>
                      <a:r>
                        <a:rPr lang="en-US" sz="800" kern="1200" dirty="0" smtClean="0">
                          <a:solidFill>
                            <a:srgbClr val="0C2577"/>
                          </a:solidFill>
                          <a:latin typeface="Arial" pitchFamily="34" charset="0"/>
                          <a:ea typeface="+mn-ea"/>
                          <a:cs typeface="Arial" pitchFamily="34" charset="0"/>
                        </a:rPr>
                        <a:t>notification messages are sent to customers 15 </a:t>
                      </a:r>
                      <a:r>
                        <a:rPr lang="en-US" sz="800" kern="1200" dirty="0" err="1" smtClean="0">
                          <a:solidFill>
                            <a:srgbClr val="0C2577"/>
                          </a:solidFill>
                          <a:latin typeface="Arial" pitchFamily="34" charset="0"/>
                          <a:ea typeface="+mn-ea"/>
                          <a:cs typeface="Arial" pitchFamily="34" charset="0"/>
                        </a:rPr>
                        <a:t>mins</a:t>
                      </a:r>
                      <a:r>
                        <a:rPr lang="en-US" sz="800" kern="1200" dirty="0" smtClean="0">
                          <a:solidFill>
                            <a:srgbClr val="0C2577"/>
                          </a:solidFill>
                          <a:latin typeface="Arial" pitchFamily="34" charset="0"/>
                          <a:ea typeface="+mn-ea"/>
                          <a:cs typeface="Arial" pitchFamily="34" charset="0"/>
                        </a:rPr>
                        <a:t> after the transaction has been initiated.  Notification</a:t>
                      </a:r>
                      <a:r>
                        <a:rPr lang="en-US" sz="800" kern="1200" baseline="0" dirty="0" smtClean="0">
                          <a:solidFill>
                            <a:srgbClr val="0C2577"/>
                          </a:solidFill>
                          <a:latin typeface="Arial" pitchFamily="34" charset="0"/>
                          <a:ea typeface="+mn-ea"/>
                          <a:cs typeface="Arial" pitchFamily="34" charset="0"/>
                        </a:rPr>
                        <a:t> messages will be generated for any transaction resulting from the purchase of a speed tier rate plan, network outages, top-ups and approaching data caps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kern="1200" cap="none" normalizeH="0" baseline="0" dirty="0" smtClean="0">
                          <a:ln>
                            <a:noFill/>
                          </a:ln>
                          <a:solidFill>
                            <a:srgbClr val="0C2577"/>
                          </a:solidFill>
                          <a:effectLst/>
                          <a:latin typeface="Arial" pitchFamily="34" charset="0"/>
                          <a:ea typeface="+mn-ea"/>
                          <a:cs typeface="Arial" pitchFamily="34" charset="0"/>
                        </a:rPr>
                        <a:t>Testers will need to be in Willows Lab</a:t>
                      </a:r>
                      <a:endParaRPr kumimoji="0" lang="en-US" sz="800" b="0" i="0" u="none" strike="noStrike" cap="none" normalizeH="0" baseline="0" dirty="0" smtClean="0">
                        <a:ln>
                          <a:noFill/>
                        </a:ln>
                        <a:solidFill>
                          <a:srgbClr val="0C2577"/>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C2577"/>
                          </a:solidFill>
                          <a:effectLst/>
                          <a:latin typeface="Arial" pitchFamily="34" charset="0"/>
                          <a:cs typeface="Arial" pitchFamily="34" charset="0"/>
                        </a:rPr>
                        <a:t>ETE Testing in Willows Lab  (travel dates tentative)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C2577"/>
                          </a:solidFill>
                          <a:effectLst/>
                          <a:latin typeface="Arial" pitchFamily="34" charset="0"/>
                          <a:cs typeface="Arial" pitchFamily="34" charset="0"/>
                        </a:rPr>
                        <a:t> 12/6-12/10</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C2577"/>
                          </a:solidFill>
                          <a:effectLst/>
                          <a:latin typeface="Arial" pitchFamily="34" charset="0"/>
                          <a:cs typeface="Arial" pitchFamily="34" charset="0"/>
                        </a:rPr>
                        <a:t>FFA testing 2/21-3/31 </a:t>
                      </a:r>
                      <a:endParaRPr lang="en-US" sz="800" dirty="0" smtClean="0"/>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C2577"/>
                          </a:solidFill>
                          <a:effectLst/>
                          <a:latin typeface="Arial" pitchFamily="34" charset="0"/>
                          <a:cs typeface="Arial" pitchFamily="34" charset="0"/>
                        </a:rPr>
                        <a:t>PVT Testing 2/22</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C2577"/>
                          </a:solidFill>
                          <a:effectLst/>
                          <a:latin typeface="Arial" pitchFamily="34" charset="0"/>
                          <a:cs typeface="Arial" pitchFamily="34" charset="0"/>
                        </a:rPr>
                        <a:t>Internal Trial 4/1/11</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C2577"/>
                          </a:solidFill>
                          <a:effectLst/>
                          <a:latin typeface="Arial" pitchFamily="34" charset="0"/>
                          <a:cs typeface="Arial" pitchFamily="34" charset="0"/>
                        </a:rPr>
                        <a:t>Launch July (Controlled Introduction)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2950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208505</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4275</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2060"/>
                          </a:solidFill>
                          <a:latin typeface="Arial" pitchFamily="34" charset="0"/>
                          <a:cs typeface="Arial" pitchFamily="34" charset="0"/>
                        </a:rPr>
                        <a:t>Session Based Pricing (SBP) Phase 2</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P1010</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9/14-10/22</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Premier impact. No Mobility or DSL impact.  ABS functional testing to bring in Premier.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24 test cases (95.95% passed/97.3%completed)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Deployment 10/29</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Launch/Utilization 10/29 (Controlled Introduction)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6" name="Slide Number Placeholder 5"/>
          <p:cNvSpPr>
            <a:spLocks noGrp="1"/>
          </p:cNvSpPr>
          <p:nvPr>
            <p:ph type="sldNum" sz="quarter" idx="11"/>
          </p:nvPr>
        </p:nvSpPr>
        <p:spPr/>
        <p:txBody>
          <a:bodyPr/>
          <a:lstStyle/>
          <a:p>
            <a:fld id="{1DEFE11F-158B-594E-8BEE-CC26B87FEB38}"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LTE Status</a:t>
            </a:r>
            <a:endParaRPr lang="en-US" dirty="0"/>
          </a:p>
        </p:txBody>
      </p:sp>
      <p:graphicFrame>
        <p:nvGraphicFramePr>
          <p:cNvPr id="5" name="Content Placeholder 4"/>
          <p:cNvGraphicFramePr>
            <a:graphicFrameLocks noGrp="1"/>
          </p:cNvGraphicFramePr>
          <p:nvPr>
            <p:ph sz="half" idx="10"/>
          </p:nvPr>
        </p:nvGraphicFramePr>
        <p:xfrm>
          <a:off x="228599" y="1028699"/>
          <a:ext cx="8382001" cy="3916681"/>
        </p:xfrm>
        <a:graphic>
          <a:graphicData uri="http://schemas.openxmlformats.org/drawingml/2006/table">
            <a:tbl>
              <a:tblPr/>
              <a:tblGrid>
                <a:gridCol w="609601"/>
                <a:gridCol w="457200"/>
                <a:gridCol w="1447800"/>
                <a:gridCol w="609600"/>
                <a:gridCol w="533400"/>
                <a:gridCol w="838200"/>
                <a:gridCol w="2362200"/>
                <a:gridCol w="1524000"/>
              </a:tblGrid>
              <a:tr h="2743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Project Number</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TSR</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Description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Release</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ETE (Y/N)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Test Dates</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smtClean="0">
                          <a:ln>
                            <a:noFill/>
                          </a:ln>
                          <a:solidFill>
                            <a:srgbClr val="FFFFFF"/>
                          </a:solidFill>
                          <a:effectLst/>
                          <a:latin typeface="Arial" pitchFamily="34" charset="0"/>
                          <a:cs typeface="Arial" pitchFamily="34" charset="0"/>
                        </a:rPr>
                        <a:t>Comments</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cap="none" normalizeH="0" baseline="0" dirty="0" smtClean="0">
                          <a:ln>
                            <a:noFill/>
                          </a:ln>
                          <a:solidFill>
                            <a:srgbClr val="FFFFFF"/>
                          </a:solidFill>
                          <a:effectLst/>
                          <a:latin typeface="Arial" pitchFamily="34" charset="0"/>
                          <a:cs typeface="Arial" pitchFamily="34" charset="0"/>
                        </a:rPr>
                        <a:t>Timeline</a:t>
                      </a:r>
                    </a:p>
                    <a:p>
                      <a:endParaRPr lang="en-US" dirty="0"/>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94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221987</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NDC Extension/Phone/Zone (Calico 1.5)</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P1010 </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Currently no TSR or TC0 estimate</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Deployment 10/28</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294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201997b</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3964</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LTE EPC Marketing Projects</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1102</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Y</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1/10/11 - 2/21/11</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FFA (Field Test EPC Core &amp; EPC Services ) Feb-March 2011</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Trial – April to May 2011</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Go-to Market – June to July 2011</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294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2060"/>
                          </a:solidFill>
                          <a:latin typeface="Arial" pitchFamily="34" charset="0"/>
                          <a:cs typeface="Arial" pitchFamily="34" charset="0"/>
                        </a:rPr>
                        <a:t>199855b </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3876</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2060"/>
                          </a:solidFill>
                          <a:latin typeface="Arial" pitchFamily="34" charset="0"/>
                          <a:cs typeface="Arial" pitchFamily="34" charset="0"/>
                        </a:rPr>
                        <a:t>LTE EPC Clarify Deployment</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1102</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Y</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2060"/>
                          </a:solidFill>
                          <a:latin typeface="Arial" pitchFamily="34" charset="0"/>
                          <a:cs typeface="Arial" pitchFamily="34" charset="0"/>
                        </a:rPr>
                        <a:t>1/7/11 - 2/20/11</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buFont typeface="Arial" pitchFamily="34" charset="0"/>
                        <a:buChar char="•"/>
                      </a:pPr>
                      <a:r>
                        <a:rPr lang="en-US" sz="800" dirty="0" smtClean="0">
                          <a:solidFill>
                            <a:srgbClr val="002060"/>
                          </a:solidFill>
                          <a:latin typeface="Arial" pitchFamily="34" charset="0"/>
                          <a:cs typeface="Arial" pitchFamily="34" charset="0"/>
                        </a:rPr>
                        <a:t>Deployment</a:t>
                      </a:r>
                      <a:r>
                        <a:rPr lang="en-US" sz="800" baseline="0" dirty="0" smtClean="0">
                          <a:solidFill>
                            <a:srgbClr val="002060"/>
                          </a:solidFill>
                          <a:latin typeface="Arial" pitchFamily="34" charset="0"/>
                          <a:cs typeface="Arial" pitchFamily="34" charset="0"/>
                        </a:rPr>
                        <a:t> 2/19/11</a:t>
                      </a:r>
                      <a:endParaRPr lang="en-US" sz="80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294573">
                <a:tc>
                  <a:txBody>
                    <a:bodyPr/>
                    <a:lstStyle/>
                    <a:p>
                      <a:r>
                        <a:rPr lang="en-US" sz="800" dirty="0" smtClean="0">
                          <a:solidFill>
                            <a:srgbClr val="002060"/>
                          </a:solidFill>
                          <a:latin typeface="Arial" pitchFamily="34" charset="0"/>
                          <a:cs typeface="Arial" pitchFamily="34" charset="0"/>
                        </a:rPr>
                        <a:t>220983</a:t>
                      </a:r>
                      <a:endParaRPr lang="en-US" sz="80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800" dirty="0" smtClean="0">
                          <a:solidFill>
                            <a:srgbClr val="002060"/>
                          </a:solidFill>
                          <a:latin typeface="Arial" pitchFamily="34" charset="0"/>
                          <a:cs typeface="Arial" pitchFamily="34" charset="0"/>
                        </a:rPr>
                        <a:t>TBD</a:t>
                      </a:r>
                      <a:endParaRPr lang="en-US" sz="80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800" dirty="0" err="1" smtClean="0">
                          <a:solidFill>
                            <a:srgbClr val="0C2577"/>
                          </a:solidFill>
                          <a:latin typeface="Arial" pitchFamily="34" charset="0"/>
                          <a:cs typeface="Arial" pitchFamily="34" charset="0"/>
                        </a:rPr>
                        <a:t>Wireline</a:t>
                      </a:r>
                      <a:r>
                        <a:rPr lang="en-US" sz="800" dirty="0" smtClean="0">
                          <a:solidFill>
                            <a:srgbClr val="0C2577"/>
                          </a:solidFill>
                          <a:latin typeface="Arial" pitchFamily="34" charset="0"/>
                          <a:cs typeface="Arial" pitchFamily="34" charset="0"/>
                        </a:rPr>
                        <a:t> - LTE Network Performance Reporting Ph II.</a:t>
                      </a:r>
                      <a:endParaRPr lang="en-US" sz="800" dirty="0">
                        <a:solidFill>
                          <a:srgbClr val="0C2577"/>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800" dirty="0" smtClean="0">
                          <a:solidFill>
                            <a:srgbClr val="002060"/>
                          </a:solidFill>
                          <a:latin typeface="Arial" pitchFamily="34" charset="0"/>
                          <a:cs typeface="Arial" pitchFamily="34" charset="0"/>
                        </a:rPr>
                        <a:t>1102</a:t>
                      </a:r>
                      <a:endParaRPr lang="en-US" sz="80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800" dirty="0" smtClean="0">
                          <a:solidFill>
                            <a:srgbClr val="002060"/>
                          </a:solidFill>
                          <a:latin typeface="Arial" pitchFamily="34" charset="0"/>
                          <a:cs typeface="Arial" pitchFamily="34" charset="0"/>
                        </a:rPr>
                        <a:t>TBD</a:t>
                      </a:r>
                      <a:endParaRPr lang="en-US" sz="80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800" dirty="0" smtClean="0">
                          <a:solidFill>
                            <a:srgbClr val="002060"/>
                          </a:solidFill>
                          <a:latin typeface="Arial" pitchFamily="34" charset="0"/>
                          <a:cs typeface="Arial" pitchFamily="34" charset="0"/>
                        </a:rPr>
                        <a:t>TBD</a:t>
                      </a:r>
                      <a:endParaRPr lang="en-US" sz="80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Added to the non-mobility agenda for TC0 week of 8/20.  Pending review</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en-US" dirty="0"/>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114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220983a</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b="0" i="0" u="none" strike="noStrike" dirty="0" smtClean="0">
                          <a:solidFill>
                            <a:srgbClr val="0C2577"/>
                          </a:solidFill>
                          <a:latin typeface="Arial" pitchFamily="34" charset="0"/>
                          <a:cs typeface="Arial" pitchFamily="34" charset="0"/>
                        </a:rPr>
                        <a:t>LTE – CTS Tickets</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1102</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en-US" dirty="0"/>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29457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cap="none" normalizeH="0" baseline="0" dirty="0" smtClean="0">
                          <a:ln>
                            <a:noFill/>
                          </a:ln>
                          <a:solidFill>
                            <a:srgbClr val="002060"/>
                          </a:solidFill>
                          <a:effectLst/>
                          <a:latin typeface="Arial" pitchFamily="34" charset="0"/>
                          <a:ea typeface="ＭＳ Ｐゴシック" pitchFamily="30" charset="-128"/>
                          <a:cs typeface="Arial" pitchFamily="34" charset="0"/>
                        </a:rPr>
                        <a:t>199855g</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4380</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C2577"/>
                          </a:solidFill>
                          <a:effectLst/>
                          <a:latin typeface="Arial" pitchFamily="34" charset="0"/>
                          <a:cs typeface="Arial" pitchFamily="34" charset="0"/>
                        </a:rPr>
                        <a:t>LTE – EPC Snooper Deployment 2</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108585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P1102</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Testing effort for Snooper to complete LTE Core Development</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en-US" dirty="0"/>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29457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cap="none" normalizeH="0" baseline="0" dirty="0" smtClean="0">
                          <a:ln>
                            <a:noFill/>
                          </a:ln>
                          <a:solidFill>
                            <a:srgbClr val="002060"/>
                          </a:solidFill>
                          <a:effectLst/>
                          <a:latin typeface="Arial" pitchFamily="34" charset="0"/>
                          <a:ea typeface="ＭＳ Ｐゴシック" pitchFamily="30" charset="-128"/>
                          <a:cs typeface="Arial" pitchFamily="34" charset="0"/>
                        </a:rPr>
                        <a:t>225122</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NA</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C2577"/>
                          </a:solidFill>
                          <a:effectLst/>
                          <a:latin typeface="Arial" pitchFamily="34" charset="0"/>
                          <a:cs typeface="Arial" pitchFamily="34" charset="0"/>
                        </a:rPr>
                        <a:t>Calico 2.0 &amp; 2.1 Infrastructure Support</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108585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1104? </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2060"/>
                          </a:solidFill>
                          <a:effectLst/>
                          <a:latin typeface="Arial" pitchFamily="34" charset="0"/>
                          <a:cs typeface="Arial" pitchFamily="34" charset="0"/>
                        </a:rPr>
                        <a:t>Not flagged for ETE testing during TC0 phase.  Infrastructure project on the network side.  </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rgbClr val="002060"/>
                          </a:solidFill>
                          <a:effectLst/>
                          <a:latin typeface="Arial" pitchFamily="34" charset="0"/>
                          <a:cs typeface="Arial" pitchFamily="34" charset="0"/>
                        </a:rPr>
                        <a:t>Deployment 5/31/11</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294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199855h</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C2577"/>
                          </a:solidFill>
                          <a:effectLst/>
                          <a:latin typeface="Arial" pitchFamily="34" charset="0"/>
                          <a:cs typeface="Arial" pitchFamily="34" charset="0"/>
                        </a:rPr>
                        <a:t>LTE – IPV6 Deployment</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1104? </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Project split from 199855a.  Currently no TSR or TC0 estimate</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rgbClr val="002060"/>
                          </a:solidFill>
                          <a:effectLst/>
                          <a:latin typeface="Arial" pitchFamily="34" charset="0"/>
                          <a:cs typeface="Arial" pitchFamily="34" charset="0"/>
                        </a:rPr>
                        <a:t>Deployment 5/30/11</a:t>
                      </a:r>
                    </a:p>
                    <a:p>
                      <a:endParaRPr lang="en-US" dirty="0"/>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6" name="Slide Number Placeholder 5"/>
          <p:cNvSpPr>
            <a:spLocks noGrp="1"/>
          </p:cNvSpPr>
          <p:nvPr>
            <p:ph type="sldNum" sz="quarter" idx="11"/>
          </p:nvPr>
        </p:nvSpPr>
        <p:spPr/>
        <p:txBody>
          <a:bodyPr/>
          <a:lstStyle/>
          <a:p>
            <a:fld id="{1DEFE11F-158B-594E-8BEE-CC26B87FEB38}"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LTE Status</a:t>
            </a:r>
            <a:endParaRPr lang="en-US" dirty="0"/>
          </a:p>
        </p:txBody>
      </p:sp>
      <p:graphicFrame>
        <p:nvGraphicFramePr>
          <p:cNvPr id="5" name="Content Placeholder 4"/>
          <p:cNvGraphicFramePr>
            <a:graphicFrameLocks noGrp="1"/>
          </p:cNvGraphicFramePr>
          <p:nvPr>
            <p:ph sz="half" idx="10"/>
          </p:nvPr>
        </p:nvGraphicFramePr>
        <p:xfrm>
          <a:off x="228599" y="1028699"/>
          <a:ext cx="8382001" cy="1615641"/>
        </p:xfrm>
        <a:graphic>
          <a:graphicData uri="http://schemas.openxmlformats.org/drawingml/2006/table">
            <a:tbl>
              <a:tblPr/>
              <a:tblGrid>
                <a:gridCol w="609601"/>
                <a:gridCol w="457200"/>
                <a:gridCol w="1447800"/>
                <a:gridCol w="609600"/>
                <a:gridCol w="533400"/>
                <a:gridCol w="838200"/>
                <a:gridCol w="2362200"/>
                <a:gridCol w="1524000"/>
              </a:tblGrid>
              <a:tr h="2743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Project Number</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TSR</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Description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Release</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ETE (Y/N)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Test Dates</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smtClean="0">
                          <a:ln>
                            <a:noFill/>
                          </a:ln>
                          <a:solidFill>
                            <a:srgbClr val="FFFFFF"/>
                          </a:solidFill>
                          <a:effectLst/>
                          <a:latin typeface="Arial" pitchFamily="34" charset="0"/>
                          <a:cs typeface="Arial" pitchFamily="34" charset="0"/>
                        </a:rPr>
                        <a:t>Comments</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cap="none" normalizeH="0" baseline="0" dirty="0" smtClean="0">
                          <a:ln>
                            <a:noFill/>
                          </a:ln>
                          <a:solidFill>
                            <a:srgbClr val="FFFFFF"/>
                          </a:solidFill>
                          <a:effectLst/>
                          <a:latin typeface="Arial" pitchFamily="34" charset="0"/>
                          <a:cs typeface="Arial" pitchFamily="34" charset="0"/>
                        </a:rPr>
                        <a:t>Timeline</a:t>
                      </a:r>
                    </a:p>
                    <a:p>
                      <a:endParaRPr lang="en-US" dirty="0"/>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94573">
                <a:tc>
                  <a:txBody>
                    <a:bodyPr/>
                    <a:lstStyle/>
                    <a:p>
                      <a:r>
                        <a:rPr lang="en-US" sz="800" dirty="0" smtClean="0">
                          <a:solidFill>
                            <a:srgbClr val="002060"/>
                          </a:solidFill>
                          <a:latin typeface="Arial" pitchFamily="34" charset="0"/>
                          <a:cs typeface="Arial" pitchFamily="34" charset="0"/>
                        </a:rPr>
                        <a:t>222666a</a:t>
                      </a:r>
                      <a:endParaRPr lang="en-US" sz="80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800" dirty="0" smtClean="0">
                          <a:solidFill>
                            <a:srgbClr val="002060"/>
                          </a:solidFill>
                          <a:latin typeface="Arial" pitchFamily="34" charset="0"/>
                          <a:cs typeface="Arial" pitchFamily="34" charset="0"/>
                        </a:rPr>
                        <a:t>4405</a:t>
                      </a:r>
                      <a:endParaRPr lang="en-US" sz="80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800" dirty="0" smtClean="0">
                          <a:solidFill>
                            <a:srgbClr val="0C2577"/>
                          </a:solidFill>
                          <a:latin typeface="Arial" pitchFamily="34" charset="0"/>
                          <a:cs typeface="Arial" pitchFamily="34" charset="0"/>
                        </a:rPr>
                        <a:t>LTE - Phase 2</a:t>
                      </a:r>
                      <a:endParaRPr lang="en-US" sz="800" dirty="0">
                        <a:solidFill>
                          <a:srgbClr val="0C2577"/>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800" dirty="0" smtClean="0">
                          <a:solidFill>
                            <a:srgbClr val="002060"/>
                          </a:solidFill>
                          <a:latin typeface="Arial" pitchFamily="34" charset="0"/>
                          <a:cs typeface="Arial" pitchFamily="34" charset="0"/>
                        </a:rPr>
                        <a:t>1106</a:t>
                      </a:r>
                      <a:endParaRPr lang="en-US" sz="80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800" dirty="0" smtClean="0">
                          <a:solidFill>
                            <a:srgbClr val="002060"/>
                          </a:solidFill>
                          <a:latin typeface="Arial" pitchFamily="34" charset="0"/>
                          <a:cs typeface="Arial" pitchFamily="34" charset="0"/>
                        </a:rPr>
                        <a:t>Y</a:t>
                      </a:r>
                      <a:endParaRPr lang="en-US" sz="80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800" dirty="0" smtClean="0">
                          <a:solidFill>
                            <a:srgbClr val="002060"/>
                          </a:solidFill>
                          <a:latin typeface="Arial" pitchFamily="34" charset="0"/>
                          <a:cs typeface="Arial" pitchFamily="34" charset="0"/>
                        </a:rPr>
                        <a:t>5/9/11-6/12/11</a:t>
                      </a:r>
                      <a:endParaRPr lang="en-US" sz="80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en-US" dirty="0"/>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294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2060"/>
                          </a:solidFill>
                          <a:latin typeface="Arial" pitchFamily="34" charset="0"/>
                          <a:cs typeface="Arial" pitchFamily="34" charset="0"/>
                        </a:rPr>
                        <a:t>199855d </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4263</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Tx/>
                        <a:buNone/>
                        <a:tabLst/>
                      </a:pPr>
                      <a:r>
                        <a:rPr lang="en-US" sz="800" dirty="0" smtClean="0">
                          <a:solidFill>
                            <a:srgbClr val="0C2577"/>
                          </a:solidFill>
                          <a:latin typeface="Arial" pitchFamily="34" charset="0"/>
                          <a:cs typeface="Arial" pitchFamily="34" charset="0"/>
                        </a:rPr>
                        <a:t>LTE EPC Enabler Deployment</a:t>
                      </a:r>
                      <a:endParaRPr kumimoji="0" lang="en-US" sz="800" b="0" i="0" u="none" strike="noStrike" cap="none" normalizeH="0" baseline="0" dirty="0" smtClean="0">
                        <a:ln>
                          <a:noFill/>
                        </a:ln>
                        <a:solidFill>
                          <a:srgbClr val="0C2577"/>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1106</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Y</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02060"/>
                          </a:solidFill>
                          <a:latin typeface="Arial" pitchFamily="34" charset="0"/>
                          <a:cs typeface="Arial" pitchFamily="34" charset="0"/>
                        </a:rPr>
                        <a:t>4/11/11 - 6/11/11</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buFont typeface="Arial" pitchFamily="34" charset="0"/>
                        <a:buChar char="•"/>
                      </a:pPr>
                      <a:r>
                        <a:rPr lang="en-US" sz="800" dirty="0" smtClean="0">
                          <a:solidFill>
                            <a:srgbClr val="002060"/>
                          </a:solidFill>
                          <a:latin typeface="Arial" pitchFamily="34" charset="0"/>
                          <a:cs typeface="Arial" pitchFamily="34" charset="0"/>
                        </a:rPr>
                        <a:t>Deployment</a:t>
                      </a:r>
                      <a:r>
                        <a:rPr lang="en-US" sz="800" baseline="0" dirty="0" smtClean="0">
                          <a:solidFill>
                            <a:srgbClr val="002060"/>
                          </a:solidFill>
                          <a:latin typeface="Arial" pitchFamily="34" charset="0"/>
                          <a:cs typeface="Arial" pitchFamily="34" charset="0"/>
                        </a:rPr>
                        <a:t> 6/11/11</a:t>
                      </a:r>
                      <a:endParaRPr lang="en-US" sz="800" dirty="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7264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cap="none" normalizeH="0" baseline="0" dirty="0" smtClean="0">
                          <a:ln>
                            <a:noFill/>
                          </a:ln>
                          <a:solidFill>
                            <a:srgbClr val="002060"/>
                          </a:solidFill>
                          <a:effectLst/>
                          <a:latin typeface="Arial" pitchFamily="34" charset="0"/>
                          <a:ea typeface="ＭＳ Ｐゴシック" pitchFamily="30" charset="-128"/>
                          <a:cs typeface="Arial" pitchFamily="34" charset="0"/>
                        </a:rPr>
                        <a:t>214206</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C2577"/>
                          </a:solidFill>
                          <a:latin typeface="Arial" pitchFamily="34" charset="0"/>
                          <a:cs typeface="Arial" pitchFamily="34" charset="0"/>
                        </a:rPr>
                        <a:t>LTE – Voice Phase 3</a:t>
                      </a:r>
                      <a:endParaRPr kumimoji="0" lang="en-US" sz="800" b="0" i="0" u="none" strike="noStrike" cap="none" normalizeH="0" baseline="0" dirty="0" smtClean="0">
                        <a:ln>
                          <a:noFill/>
                        </a:ln>
                        <a:solidFill>
                          <a:srgbClr val="0C2577"/>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108585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1110</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TBD</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endParaRPr lang="en-US" dirty="0"/>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6" name="Slide Number Placeholder 5"/>
          <p:cNvSpPr>
            <a:spLocks noGrp="1"/>
          </p:cNvSpPr>
          <p:nvPr>
            <p:ph type="sldNum" sz="quarter" idx="11"/>
          </p:nvPr>
        </p:nvSpPr>
        <p:spPr/>
        <p:txBody>
          <a:bodyPr/>
          <a:lstStyle/>
          <a:p>
            <a:fld id="{1DEFE11F-158B-594E-8BEE-CC26B87FEB38}"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Completed Projects</a:t>
            </a:r>
            <a:endParaRPr lang="en-US" dirty="0"/>
          </a:p>
        </p:txBody>
      </p:sp>
      <p:graphicFrame>
        <p:nvGraphicFramePr>
          <p:cNvPr id="5" name="Content Placeholder 4"/>
          <p:cNvGraphicFramePr>
            <a:graphicFrameLocks noGrp="1"/>
          </p:cNvGraphicFramePr>
          <p:nvPr>
            <p:ph sz="half" idx="10"/>
          </p:nvPr>
        </p:nvGraphicFramePr>
        <p:xfrm>
          <a:off x="228600" y="723900"/>
          <a:ext cx="8382001" cy="4815841"/>
        </p:xfrm>
        <a:graphic>
          <a:graphicData uri="http://schemas.openxmlformats.org/drawingml/2006/table">
            <a:tbl>
              <a:tblPr/>
              <a:tblGrid>
                <a:gridCol w="609601"/>
                <a:gridCol w="457200"/>
                <a:gridCol w="1447800"/>
                <a:gridCol w="609600"/>
                <a:gridCol w="533400"/>
                <a:gridCol w="838200"/>
                <a:gridCol w="2362200"/>
                <a:gridCol w="1524000"/>
              </a:tblGrid>
              <a:tr h="156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Project Number</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TSR</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Description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Release</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ETE (Y/N)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Test Dates</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smtClean="0">
                          <a:ln>
                            <a:noFill/>
                          </a:ln>
                          <a:solidFill>
                            <a:srgbClr val="FFFFFF"/>
                          </a:solidFill>
                          <a:effectLst/>
                          <a:latin typeface="Arial" pitchFamily="34" charset="0"/>
                          <a:cs typeface="Arial" pitchFamily="34" charset="0"/>
                        </a:rPr>
                        <a:t>Comments</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cap="none" normalizeH="0" baseline="0" dirty="0" smtClean="0">
                          <a:ln>
                            <a:noFill/>
                          </a:ln>
                          <a:solidFill>
                            <a:srgbClr val="FFFFFF"/>
                          </a:solidFill>
                          <a:effectLst/>
                          <a:latin typeface="Arial" pitchFamily="34" charset="0"/>
                          <a:cs typeface="Arial" pitchFamily="34" charset="0"/>
                        </a:rPr>
                        <a:t>Timeline</a:t>
                      </a:r>
                    </a:p>
                    <a:p>
                      <a:endParaRPr lang="en-US" dirty="0"/>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4432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217574 </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3647</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LTE – UICC-F and N-Set Efforts</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P1006</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Y</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6/21 – 8/9</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buFont typeface="Arial" pitchFamily="34" charset="0"/>
                        <a:buChar char="•"/>
                      </a:pPr>
                      <a:r>
                        <a:rPr lang="en-US" sz="800" kern="1200" dirty="0" smtClean="0">
                          <a:solidFill>
                            <a:srgbClr val="002060"/>
                          </a:solidFill>
                          <a:latin typeface="Arial" pitchFamily="34" charset="0"/>
                          <a:ea typeface="+mn-ea"/>
                          <a:cs typeface="Arial" pitchFamily="34" charset="0"/>
                        </a:rPr>
                        <a:t>Enablement of UICC-F</a:t>
                      </a:r>
                      <a:r>
                        <a:rPr lang="en-US" sz="800" kern="1200" baseline="0" dirty="0" smtClean="0">
                          <a:solidFill>
                            <a:srgbClr val="002060"/>
                          </a:solidFill>
                          <a:latin typeface="Arial" pitchFamily="34" charset="0"/>
                          <a:ea typeface="+mn-ea"/>
                          <a:cs typeface="Arial" pitchFamily="34" charset="0"/>
                        </a:rPr>
                        <a:t> (4G) </a:t>
                      </a:r>
                      <a:r>
                        <a:rPr lang="en-US" sz="800" kern="1200" dirty="0" smtClean="0">
                          <a:solidFill>
                            <a:srgbClr val="002060"/>
                          </a:solidFill>
                          <a:latin typeface="Arial" pitchFamily="34" charset="0"/>
                          <a:ea typeface="+mn-ea"/>
                          <a:cs typeface="Arial" pitchFamily="34" charset="0"/>
                        </a:rPr>
                        <a:t>SIMS</a:t>
                      </a:r>
                      <a:r>
                        <a:rPr lang="en-US" sz="800" kern="1200" baseline="0" dirty="0" smtClean="0">
                          <a:solidFill>
                            <a:srgbClr val="002060"/>
                          </a:solidFill>
                          <a:latin typeface="Arial" pitchFamily="34" charset="0"/>
                          <a:ea typeface="+mn-ea"/>
                          <a:cs typeface="Arial" pitchFamily="34" charset="0"/>
                        </a:rPr>
                        <a:t> </a:t>
                      </a:r>
                      <a:r>
                        <a:rPr lang="en-US" sz="800" kern="1200" dirty="0" smtClean="0">
                          <a:solidFill>
                            <a:srgbClr val="002060"/>
                          </a:solidFill>
                          <a:latin typeface="Arial" pitchFamily="34" charset="0"/>
                          <a:ea typeface="+mn-ea"/>
                          <a:cs typeface="Arial" pitchFamily="34" charset="0"/>
                        </a:rPr>
                        <a:t>to support network selection and access capabilities for LTE.</a:t>
                      </a:r>
                      <a:r>
                        <a:rPr lang="en-US" sz="800" kern="1200" baseline="0" dirty="0" smtClean="0">
                          <a:solidFill>
                            <a:srgbClr val="002060"/>
                          </a:solidFill>
                          <a:latin typeface="Arial" pitchFamily="34" charset="0"/>
                          <a:ea typeface="+mn-ea"/>
                          <a:cs typeface="Arial" pitchFamily="34" charset="0"/>
                        </a:rPr>
                        <a:t>  Project was preliminary development to setup the architecture within the applications (TLG, Switch Control, OTA).  ETE testing </a:t>
                      </a:r>
                      <a:r>
                        <a:rPr lang="en-US" sz="800" kern="1200" dirty="0" smtClean="0">
                          <a:solidFill>
                            <a:srgbClr val="002060"/>
                          </a:solidFill>
                          <a:latin typeface="Arial" pitchFamily="34" charset="0"/>
                          <a:ea typeface="+mn-ea"/>
                          <a:cs typeface="Arial" pitchFamily="34" charset="0"/>
                        </a:rPr>
                        <a:t>consisted of 48 scenarios of activation and upgrade of  data only plans  and voice rate plans for new and existing  prepaid and postpaid customers.</a:t>
                      </a:r>
                      <a:r>
                        <a:rPr lang="en-US" sz="800" kern="1200" baseline="0" dirty="0" smtClean="0">
                          <a:solidFill>
                            <a:srgbClr val="002060"/>
                          </a:solidFill>
                          <a:latin typeface="Arial" pitchFamily="34" charset="0"/>
                          <a:ea typeface="+mn-ea"/>
                          <a:cs typeface="Arial" pitchFamily="34" charset="0"/>
                        </a:rPr>
                        <a:t>  Provisioning was done to the OTA platform.  T</a:t>
                      </a:r>
                      <a:r>
                        <a:rPr lang="en-US" sz="800" kern="1200" dirty="0" smtClean="0">
                          <a:solidFill>
                            <a:srgbClr val="002060"/>
                          </a:solidFill>
                          <a:latin typeface="Arial" pitchFamily="34" charset="0"/>
                          <a:ea typeface="+mn-ea"/>
                          <a:cs typeface="Arial" pitchFamily="34" charset="0"/>
                        </a:rPr>
                        <a:t>he new SIM card will  run on both 3G and 4G networks. The transactions executed  during testing were enabled to 3G and 4G. 4G enablement was identified with dummy rate plans specific to 4G/LTE.  </a:t>
                      </a:r>
                    </a:p>
                    <a:p>
                      <a:pPr>
                        <a:buFont typeface="Arial" pitchFamily="34" charset="0"/>
                        <a:buNone/>
                      </a:pPr>
                      <a:endParaRPr lang="en-US" sz="800" kern="1200" dirty="0" smtClean="0">
                        <a:solidFill>
                          <a:srgbClr val="002060"/>
                        </a:solidFill>
                        <a:latin typeface="Arial" pitchFamily="34" charset="0"/>
                        <a:ea typeface="+mn-ea"/>
                        <a:cs typeface="Arial" pitchFamily="34" charset="0"/>
                      </a:endParaRPr>
                    </a:p>
                    <a:p>
                      <a:pPr>
                        <a:buFont typeface="Arial" pitchFamily="34" charset="0"/>
                        <a:buChar char="•"/>
                      </a:pPr>
                      <a:r>
                        <a:rPr lang="en-US" sz="800" kern="1200" dirty="0" smtClean="0">
                          <a:solidFill>
                            <a:srgbClr val="002060"/>
                          </a:solidFill>
                          <a:latin typeface="Arial" pitchFamily="34" charset="0"/>
                          <a:ea typeface="+mn-ea"/>
                          <a:cs typeface="Arial" pitchFamily="34" charset="0"/>
                        </a:rPr>
                        <a:t>Validations consisted of the following:</a:t>
                      </a:r>
                    </a:p>
                    <a:p>
                      <a:pPr lvl="1">
                        <a:buFont typeface="Arial" pitchFamily="34" charset="0"/>
                        <a:buChar char="•"/>
                      </a:pPr>
                      <a:r>
                        <a:rPr lang="en-US" sz="800" kern="1200" dirty="0" smtClean="0">
                          <a:solidFill>
                            <a:srgbClr val="002060"/>
                          </a:solidFill>
                          <a:latin typeface="Arial" pitchFamily="34" charset="0"/>
                          <a:ea typeface="+mn-ea"/>
                          <a:cs typeface="Arial" pitchFamily="34" charset="0"/>
                        </a:rPr>
                        <a:t>Ensured SIMS</a:t>
                      </a:r>
                      <a:r>
                        <a:rPr lang="en-US" sz="800" kern="1200" baseline="0" dirty="0" smtClean="0">
                          <a:solidFill>
                            <a:srgbClr val="002060"/>
                          </a:solidFill>
                          <a:latin typeface="Arial" pitchFamily="34" charset="0"/>
                          <a:ea typeface="+mn-ea"/>
                          <a:cs typeface="Arial" pitchFamily="34" charset="0"/>
                        </a:rPr>
                        <a:t> were </a:t>
                      </a:r>
                      <a:r>
                        <a:rPr lang="en-US" sz="800" kern="1200" dirty="0" smtClean="0">
                          <a:solidFill>
                            <a:srgbClr val="002060"/>
                          </a:solidFill>
                          <a:latin typeface="Arial" pitchFamily="34" charset="0"/>
                          <a:ea typeface="+mn-ea"/>
                          <a:cs typeface="Arial" pitchFamily="34" charset="0"/>
                        </a:rPr>
                        <a:t>enabled via the OTA platform.</a:t>
                      </a:r>
                    </a:p>
                    <a:p>
                      <a:pPr lvl="1">
                        <a:buFont typeface="Arial" pitchFamily="34" charset="0"/>
                        <a:buChar char="•"/>
                      </a:pPr>
                      <a:r>
                        <a:rPr lang="en-US" sz="800" kern="1200" dirty="0" smtClean="0">
                          <a:solidFill>
                            <a:srgbClr val="002060"/>
                          </a:solidFill>
                          <a:latin typeface="Arial" pitchFamily="34" charset="0"/>
                          <a:ea typeface="+mn-ea"/>
                          <a:cs typeface="Arial" pitchFamily="34" charset="0"/>
                        </a:rPr>
                        <a:t>Ensured that TLG generated special flags to identify LTE plans to Switch Control.</a:t>
                      </a:r>
                    </a:p>
                    <a:p>
                      <a:pPr lvl="1">
                        <a:buFont typeface="Arial" pitchFamily="34" charset="0"/>
                        <a:buChar char="•"/>
                      </a:pPr>
                      <a:r>
                        <a:rPr lang="en-US" sz="800" kern="1200" dirty="0" smtClean="0">
                          <a:solidFill>
                            <a:srgbClr val="002060"/>
                          </a:solidFill>
                          <a:latin typeface="Arial" pitchFamily="34" charset="0"/>
                          <a:ea typeface="+mn-ea"/>
                          <a:cs typeface="Arial" pitchFamily="34" charset="0"/>
                        </a:rPr>
                        <a:t>Ensured that during the provisioning process Switch Control  passed the  LTE DECAP (device capability) and LTE OCOS (rate plan and </a:t>
                      </a:r>
                      <a:r>
                        <a:rPr lang="en-US" sz="800" kern="1200" dirty="0" err="1" smtClean="0">
                          <a:solidFill>
                            <a:srgbClr val="002060"/>
                          </a:solidFill>
                          <a:latin typeface="Arial" pitchFamily="34" charset="0"/>
                          <a:ea typeface="+mn-ea"/>
                          <a:cs typeface="Arial" pitchFamily="34" charset="0"/>
                        </a:rPr>
                        <a:t>socs</a:t>
                      </a:r>
                      <a:r>
                        <a:rPr lang="en-US" sz="800" kern="1200" dirty="0" smtClean="0">
                          <a:solidFill>
                            <a:srgbClr val="002060"/>
                          </a:solidFill>
                          <a:latin typeface="Arial" pitchFamily="34" charset="0"/>
                          <a:ea typeface="+mn-ea"/>
                          <a:cs typeface="Arial" pitchFamily="34" charset="0"/>
                        </a:rPr>
                        <a:t>) to OTA.</a:t>
                      </a:r>
                    </a:p>
                    <a:p>
                      <a:pPr lvl="1">
                        <a:buFont typeface="Arial" pitchFamily="34" charset="0"/>
                        <a:buChar char="•"/>
                      </a:pPr>
                      <a:r>
                        <a:rPr lang="en-US" sz="800" kern="1200" dirty="0" smtClean="0">
                          <a:solidFill>
                            <a:srgbClr val="002060"/>
                          </a:solidFill>
                          <a:latin typeface="Arial" pitchFamily="34" charset="0"/>
                          <a:ea typeface="+mn-ea"/>
                          <a:cs typeface="Arial" pitchFamily="34" charset="0"/>
                        </a:rPr>
                        <a:t>Ensured the </a:t>
                      </a:r>
                      <a:r>
                        <a:rPr lang="en-US" sz="800" kern="1200" dirty="0" err="1" smtClean="0">
                          <a:solidFill>
                            <a:srgbClr val="002060"/>
                          </a:solidFill>
                          <a:latin typeface="Arial" pitchFamily="34" charset="0"/>
                          <a:ea typeface="+mn-ea"/>
                          <a:cs typeface="Arial" pitchFamily="34" charset="0"/>
                        </a:rPr>
                        <a:t>adhoc</a:t>
                      </a:r>
                      <a:r>
                        <a:rPr lang="en-US" sz="800" kern="1200" dirty="0" smtClean="0">
                          <a:solidFill>
                            <a:srgbClr val="002060"/>
                          </a:solidFill>
                          <a:latin typeface="Arial" pitchFamily="34" charset="0"/>
                          <a:ea typeface="+mn-ea"/>
                          <a:cs typeface="Arial" pitchFamily="34" charset="0"/>
                        </a:rPr>
                        <a:t> reports could be generated from Business Objects for LTE subscribers.</a:t>
                      </a:r>
                    </a:p>
                    <a:p>
                      <a:pPr lvl="0">
                        <a:buFont typeface="Arial" pitchFamily="34" charset="0"/>
                        <a:buChar char="•"/>
                      </a:pPr>
                      <a:endParaRPr lang="en-US" sz="800" kern="1200" dirty="0" smtClean="0">
                        <a:solidFill>
                          <a:srgbClr val="002060"/>
                        </a:solidFill>
                        <a:latin typeface="Arial" pitchFamily="34" charset="0"/>
                        <a:ea typeface="+mn-ea"/>
                        <a:cs typeface="Arial" pitchFamily="34" charset="0"/>
                      </a:endParaRPr>
                    </a:p>
                    <a:p>
                      <a:pPr lvl="0">
                        <a:buFont typeface="Arial" pitchFamily="34" charset="0"/>
                        <a:buChar char="•"/>
                      </a:pPr>
                      <a:r>
                        <a:rPr lang="en-US" sz="800" kern="1200" dirty="0" smtClean="0">
                          <a:solidFill>
                            <a:srgbClr val="002060"/>
                          </a:solidFill>
                          <a:latin typeface="Arial" pitchFamily="34" charset="0"/>
                          <a:ea typeface="+mn-ea"/>
                          <a:cs typeface="Arial" pitchFamily="34" charset="0"/>
                        </a:rPr>
                        <a:t>PVT t</a:t>
                      </a:r>
                      <a:r>
                        <a:rPr lang="en-US" sz="800" kern="1200" baseline="0" dirty="0" smtClean="0">
                          <a:solidFill>
                            <a:srgbClr val="002060"/>
                          </a:solidFill>
                          <a:latin typeface="Arial" pitchFamily="34" charset="0"/>
                          <a:ea typeface="+mn-ea"/>
                          <a:cs typeface="Arial" pitchFamily="34" charset="0"/>
                        </a:rPr>
                        <a:t>esting the new SIM with a variety of existing 2G and 3G devices.  2 new laptop connect devices will be launched.  Device sales scheduled to begin 10/17</a:t>
                      </a:r>
                      <a:endParaRPr lang="en-US" sz="800" kern="1200" dirty="0" smtClean="0">
                        <a:solidFill>
                          <a:srgbClr val="002060"/>
                        </a:solidFill>
                        <a:latin typeface="Arial" pitchFamily="34" charset="0"/>
                        <a:ea typeface="+mn-ea"/>
                        <a:cs typeface="Arial" pitchFamily="34" charset="0"/>
                      </a:endParaRPr>
                    </a:p>
                    <a:p>
                      <a:r>
                        <a:rPr lang="en-US" sz="800" kern="1200" dirty="0" smtClean="0">
                          <a:solidFill>
                            <a:srgbClr val="002060"/>
                          </a:solidFill>
                          <a:latin typeface="Arial" pitchFamily="34" charset="0"/>
                          <a:ea typeface="+mn-ea"/>
                          <a:cs typeface="Arial" pitchFamily="34" charset="0"/>
                        </a:rPr>
                        <a:t> </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buFont typeface="Arial" pitchFamily="34" charset="0"/>
                        <a:buChar char="•"/>
                      </a:pPr>
                      <a:r>
                        <a:rPr lang="en-US" sz="800" kern="1200" dirty="0" smtClean="0">
                          <a:solidFill>
                            <a:srgbClr val="002060"/>
                          </a:solidFill>
                          <a:latin typeface="Arial" pitchFamily="34" charset="0"/>
                          <a:ea typeface="+mn-ea"/>
                          <a:cs typeface="Arial" pitchFamily="34" charset="0"/>
                        </a:rPr>
                        <a:t>PVT testing 9/2-9/19</a:t>
                      </a:r>
                    </a:p>
                    <a:p>
                      <a:pPr>
                        <a:buFont typeface="Arial" pitchFamily="34" charset="0"/>
                        <a:buChar char="•"/>
                      </a:pPr>
                      <a:r>
                        <a:rPr lang="en-US" sz="800" kern="1200" dirty="0" smtClean="0">
                          <a:solidFill>
                            <a:srgbClr val="002060"/>
                          </a:solidFill>
                          <a:latin typeface="Arial" pitchFamily="34" charset="0"/>
                          <a:ea typeface="+mn-ea"/>
                          <a:cs typeface="Arial" pitchFamily="34" charset="0"/>
                        </a:rPr>
                        <a:t>Deployment</a:t>
                      </a:r>
                      <a:r>
                        <a:rPr lang="en-US" sz="800" kern="1200" baseline="0" dirty="0" smtClean="0">
                          <a:solidFill>
                            <a:srgbClr val="002060"/>
                          </a:solidFill>
                          <a:latin typeface="Arial" pitchFamily="34" charset="0"/>
                          <a:ea typeface="+mn-ea"/>
                          <a:cs typeface="Arial" pitchFamily="34" charset="0"/>
                        </a:rPr>
                        <a:t> 9/9</a:t>
                      </a:r>
                    </a:p>
                    <a:p>
                      <a:pPr>
                        <a:buFont typeface="Arial" pitchFamily="34" charset="0"/>
                        <a:buChar char="•"/>
                      </a:pPr>
                      <a:r>
                        <a:rPr lang="en-US" sz="800" kern="1200" baseline="0" dirty="0" smtClean="0">
                          <a:solidFill>
                            <a:srgbClr val="002060"/>
                          </a:solidFill>
                          <a:latin typeface="Arial" pitchFamily="34" charset="0"/>
                          <a:ea typeface="+mn-ea"/>
                          <a:cs typeface="Arial" pitchFamily="34" charset="0"/>
                        </a:rPr>
                        <a:t>Launch/Utilization 9/9 (Controlled Introduction)</a:t>
                      </a:r>
                      <a:endParaRPr lang="en-US" sz="800" kern="1200" dirty="0" smtClean="0">
                        <a:solidFill>
                          <a:srgbClr val="002060"/>
                        </a:solidFill>
                        <a:latin typeface="Arial" pitchFamily="34" charset="0"/>
                        <a:ea typeface="+mn-ea"/>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6" name="Slide Number Placeholder 5"/>
          <p:cNvSpPr>
            <a:spLocks noGrp="1"/>
          </p:cNvSpPr>
          <p:nvPr>
            <p:ph type="sldNum" sz="quarter" idx="11"/>
          </p:nvPr>
        </p:nvSpPr>
        <p:spPr/>
        <p:txBody>
          <a:bodyPr/>
          <a:lstStyle/>
          <a:p>
            <a:fld id="{1DEFE11F-158B-594E-8BEE-CC26B87FEB38}"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Completed Projects</a:t>
            </a:r>
            <a:endParaRPr lang="en-US" dirty="0"/>
          </a:p>
        </p:txBody>
      </p:sp>
      <p:graphicFrame>
        <p:nvGraphicFramePr>
          <p:cNvPr id="5" name="Content Placeholder 4"/>
          <p:cNvGraphicFramePr>
            <a:graphicFrameLocks noGrp="1"/>
          </p:cNvGraphicFramePr>
          <p:nvPr>
            <p:ph sz="half" idx="10"/>
          </p:nvPr>
        </p:nvGraphicFramePr>
        <p:xfrm>
          <a:off x="228600" y="723900"/>
          <a:ext cx="8382001" cy="3017519"/>
        </p:xfrm>
        <a:graphic>
          <a:graphicData uri="http://schemas.openxmlformats.org/drawingml/2006/table">
            <a:tbl>
              <a:tblPr/>
              <a:tblGrid>
                <a:gridCol w="609601"/>
                <a:gridCol w="457200"/>
                <a:gridCol w="1447800"/>
                <a:gridCol w="609600"/>
                <a:gridCol w="533400"/>
                <a:gridCol w="838200"/>
                <a:gridCol w="2362200"/>
                <a:gridCol w="1524000"/>
              </a:tblGrid>
              <a:tr h="2743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Project Number</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TSR</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Description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Release</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ETE (Y/N)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Test Dates</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smtClean="0">
                          <a:ln>
                            <a:noFill/>
                          </a:ln>
                          <a:solidFill>
                            <a:srgbClr val="FFFFFF"/>
                          </a:solidFill>
                          <a:effectLst/>
                          <a:latin typeface="Arial" pitchFamily="34" charset="0"/>
                          <a:cs typeface="Arial" pitchFamily="34" charset="0"/>
                        </a:rPr>
                        <a:t>Comments</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cap="none" normalizeH="0" baseline="0" dirty="0" smtClean="0">
                          <a:ln>
                            <a:noFill/>
                          </a:ln>
                          <a:solidFill>
                            <a:srgbClr val="FFFFFF"/>
                          </a:solidFill>
                          <a:effectLst/>
                          <a:latin typeface="Arial" pitchFamily="34" charset="0"/>
                          <a:cs typeface="Arial" pitchFamily="34" charset="0"/>
                        </a:rPr>
                        <a:t>Timeline</a:t>
                      </a:r>
                    </a:p>
                    <a:p>
                      <a:endParaRPr lang="en-US" dirty="0"/>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94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219749</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3819</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LTE - BID N-SET Reports</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P1006</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dirty="0" err="1" smtClean="0">
                          <a:solidFill>
                            <a:srgbClr val="002060"/>
                          </a:solidFill>
                          <a:latin typeface="Arial" pitchFamily="34" charset="0"/>
                          <a:cs typeface="Arial" pitchFamily="34" charset="0"/>
                        </a:rPr>
                        <a:t>eCDW</a:t>
                      </a:r>
                      <a:r>
                        <a:rPr lang="en-US" sz="800" dirty="0" smtClean="0">
                          <a:solidFill>
                            <a:srgbClr val="002060"/>
                          </a:solidFill>
                          <a:latin typeface="Arial" pitchFamily="34" charset="0"/>
                          <a:cs typeface="Arial" pitchFamily="34" charset="0"/>
                        </a:rPr>
                        <a:t> impact. Only testing additional values in reports generated by Business Objects.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dirty="0" smtClean="0">
                          <a:solidFill>
                            <a:srgbClr val="002060"/>
                          </a:solidFill>
                          <a:latin typeface="Arial" pitchFamily="34" charset="0"/>
                          <a:cs typeface="Arial" pitchFamily="34" charset="0"/>
                        </a:rPr>
                        <a:t>Functional testing has been completed.</a:t>
                      </a:r>
                      <a:r>
                        <a:rPr lang="en-US" sz="800" baseline="0" dirty="0" smtClean="0">
                          <a:solidFill>
                            <a:srgbClr val="002060"/>
                          </a:solidFill>
                          <a:latin typeface="Arial" pitchFamily="34" charset="0"/>
                          <a:cs typeface="Arial" pitchFamily="34" charset="0"/>
                        </a:rPr>
                        <a:t>  </a:t>
                      </a:r>
                      <a:endParaRPr lang="en-US" sz="800" dirty="0" smtClean="0">
                        <a:solidFill>
                          <a:srgbClr val="002060"/>
                        </a:solidFill>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Deployment 9/1</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Launch/Utilization 9/1 (Controlled Introduction)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72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208505 </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4370</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Session Based Pricing (SBP) Phase 2</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P1006</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Y</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9/16 – 10/9</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kern="1200" dirty="0" smtClean="0">
                          <a:solidFill>
                            <a:srgbClr val="002060"/>
                          </a:solidFill>
                          <a:latin typeface="Arial" pitchFamily="34" charset="0"/>
                          <a:ea typeface="+mn-ea"/>
                          <a:cs typeface="Arial" pitchFamily="34" charset="0"/>
                        </a:rPr>
                        <a:t>1.5 code merged into 1.6 will not be active following deployment (actual</a:t>
                      </a:r>
                      <a:r>
                        <a:rPr lang="en-US" sz="800" kern="1200" baseline="0" dirty="0" smtClean="0">
                          <a:solidFill>
                            <a:srgbClr val="002060"/>
                          </a:solidFill>
                          <a:latin typeface="Arial" pitchFamily="34" charset="0"/>
                          <a:ea typeface="+mn-ea"/>
                          <a:cs typeface="Arial" pitchFamily="34" charset="0"/>
                        </a:rPr>
                        <a:t> customer migration and production cut-over)</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kern="1200" baseline="0" dirty="0" smtClean="0">
                          <a:solidFill>
                            <a:srgbClr val="002060"/>
                          </a:solidFill>
                          <a:latin typeface="Arial" pitchFamily="34" charset="0"/>
                          <a:ea typeface="+mn-ea"/>
                          <a:cs typeface="Arial" pitchFamily="34" charset="0"/>
                        </a:rPr>
                        <a:t>ETE testing will include </a:t>
                      </a:r>
                      <a:r>
                        <a:rPr lang="en-US" sz="800" kern="1200" baseline="0" dirty="0" err="1" smtClean="0">
                          <a:solidFill>
                            <a:srgbClr val="002060"/>
                          </a:solidFill>
                          <a:latin typeface="Arial" pitchFamily="34" charset="0"/>
                          <a:ea typeface="+mn-ea"/>
                          <a:cs typeface="Arial" pitchFamily="34" charset="0"/>
                        </a:rPr>
                        <a:t>iPAD</a:t>
                      </a:r>
                      <a:r>
                        <a:rPr lang="en-US" sz="800" kern="1200" baseline="0" dirty="0" smtClean="0">
                          <a:solidFill>
                            <a:srgbClr val="002060"/>
                          </a:solidFill>
                          <a:latin typeface="Arial" pitchFamily="34" charset="0"/>
                          <a:ea typeface="+mn-ea"/>
                          <a:cs typeface="Arial" pitchFamily="34" charset="0"/>
                        </a:rPr>
                        <a:t> regression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kern="1200" dirty="0" smtClean="0">
                          <a:solidFill>
                            <a:srgbClr val="002060"/>
                          </a:solidFill>
                          <a:latin typeface="Arial" pitchFamily="34" charset="0"/>
                          <a:ea typeface="+mn-ea"/>
                          <a:cs typeface="Arial" pitchFamily="34" charset="0"/>
                        </a:rPr>
                        <a:t>9/25 - all code will be deployed except for OEP and CP</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kern="1200" dirty="0" smtClean="0">
                          <a:solidFill>
                            <a:srgbClr val="002060"/>
                          </a:solidFill>
                          <a:latin typeface="Arial" pitchFamily="34" charset="0"/>
                          <a:ea typeface="+mn-ea"/>
                          <a:cs typeface="Arial" pitchFamily="34" charset="0"/>
                        </a:rPr>
                        <a:t>10/7 – New</a:t>
                      </a:r>
                      <a:r>
                        <a:rPr lang="en-US" sz="800" kern="1200" baseline="0" dirty="0" smtClean="0">
                          <a:solidFill>
                            <a:srgbClr val="002060"/>
                          </a:solidFill>
                          <a:latin typeface="Arial" pitchFamily="34" charset="0"/>
                          <a:ea typeface="+mn-ea"/>
                          <a:cs typeface="Arial" pitchFamily="34" charset="0"/>
                        </a:rPr>
                        <a:t> functionality will be deployed</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kern="1200" baseline="0" dirty="0" smtClean="0">
                          <a:solidFill>
                            <a:srgbClr val="002060"/>
                          </a:solidFill>
                          <a:latin typeface="Arial" pitchFamily="34" charset="0"/>
                          <a:ea typeface="+mn-ea"/>
                          <a:cs typeface="Arial" pitchFamily="34" charset="0"/>
                        </a:rPr>
                        <a:t>ETE pass 1 – 100% passed/completed</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kern="1200" baseline="0" dirty="0" smtClean="0">
                          <a:solidFill>
                            <a:srgbClr val="002060"/>
                          </a:solidFill>
                          <a:latin typeface="Arial" pitchFamily="34" charset="0"/>
                          <a:ea typeface="+mn-ea"/>
                          <a:cs typeface="Arial" pitchFamily="34" charset="0"/>
                        </a:rPr>
                        <a:t>ETE pass 2 – 92.31% passed/completed</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kern="1200" baseline="0" dirty="0" smtClean="0">
                          <a:solidFill>
                            <a:srgbClr val="002060"/>
                          </a:solidFill>
                          <a:latin typeface="Arial" pitchFamily="34" charset="0"/>
                          <a:ea typeface="+mn-ea"/>
                          <a:cs typeface="Arial" pitchFamily="34" charset="0"/>
                        </a:rPr>
                        <a:t>ETE pass 3 – 84.38% passed / 100% completed</a:t>
                      </a:r>
                      <a:endParaRPr lang="en-US" sz="800" kern="1200" dirty="0" smtClean="0">
                        <a:solidFill>
                          <a:srgbClr val="002060"/>
                        </a:solidFill>
                        <a:latin typeface="Arial" pitchFamily="34" charset="0"/>
                        <a:ea typeface="+mn-ea"/>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kern="1200" dirty="0" smtClean="0">
                          <a:solidFill>
                            <a:srgbClr val="002060"/>
                          </a:solidFill>
                          <a:latin typeface="Arial" pitchFamily="34" charset="0"/>
                          <a:ea typeface="+mn-ea"/>
                          <a:cs typeface="Arial" pitchFamily="34" charset="0"/>
                        </a:rPr>
                        <a:t>Deployment 10/9</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800" kern="1200" dirty="0" smtClean="0">
                          <a:solidFill>
                            <a:srgbClr val="002060"/>
                          </a:solidFill>
                          <a:latin typeface="Arial" pitchFamily="34" charset="0"/>
                          <a:ea typeface="+mn-ea"/>
                          <a:cs typeface="Arial" pitchFamily="34" charset="0"/>
                        </a:rPr>
                        <a:t>Launch/Utilization (Flash</a:t>
                      </a:r>
                      <a:r>
                        <a:rPr lang="en-US" sz="800" kern="1200" baseline="0" dirty="0" smtClean="0">
                          <a:solidFill>
                            <a:srgbClr val="002060"/>
                          </a:solidFill>
                          <a:latin typeface="Arial" pitchFamily="34" charset="0"/>
                          <a:ea typeface="+mn-ea"/>
                          <a:cs typeface="Arial" pitchFamily="34" charset="0"/>
                        </a:rPr>
                        <a:t> Cut)</a:t>
                      </a:r>
                      <a:endParaRPr lang="en-US" sz="800" kern="1200" dirty="0" smtClean="0">
                        <a:solidFill>
                          <a:srgbClr val="002060"/>
                        </a:solidFill>
                        <a:latin typeface="Arial" pitchFamily="34" charset="0"/>
                        <a:ea typeface="+mn-ea"/>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726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199855a</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3897</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002060"/>
                          </a:solidFill>
                          <a:latin typeface="Arial" pitchFamily="34" charset="0"/>
                          <a:cs typeface="Arial" pitchFamily="34" charset="0"/>
                        </a:rPr>
                        <a:t>LTE Evolved Packet Core Infrastructure Enhancements Phase 1</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P1006</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8/9-9/30</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800" b="0" kern="1200" dirty="0" smtClean="0">
                          <a:solidFill>
                            <a:schemeClr val="tx2">
                              <a:lumMod val="50000"/>
                            </a:schemeClr>
                          </a:solidFill>
                          <a:latin typeface="Arial" pitchFamily="34" charset="0"/>
                          <a:ea typeface="+mn-ea"/>
                          <a:cs typeface="Arial" pitchFamily="34" charset="0"/>
                        </a:rPr>
                        <a:t>Mediation is only making a small change to the file. It is not building the BM/PCRF interface.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US" sz="800" b="0" kern="1200" dirty="0" smtClean="0">
                          <a:solidFill>
                            <a:schemeClr val="tx2">
                              <a:lumMod val="50000"/>
                            </a:schemeClr>
                          </a:solidFill>
                          <a:latin typeface="Arial" pitchFamily="34" charset="0"/>
                          <a:ea typeface="+mn-ea"/>
                          <a:cs typeface="Arial" pitchFamily="34" charset="0"/>
                        </a:rPr>
                        <a:t>Functional testing in progress</a:t>
                      </a:r>
                      <a:r>
                        <a:rPr lang="en-US" sz="800" b="0" kern="1200" baseline="0" dirty="0" smtClean="0">
                          <a:solidFill>
                            <a:schemeClr val="tx2">
                              <a:lumMod val="50000"/>
                            </a:schemeClr>
                          </a:solidFill>
                          <a:latin typeface="Arial" pitchFamily="34" charset="0"/>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en-US" sz="800" b="0" kern="1200" dirty="0" smtClean="0">
                          <a:solidFill>
                            <a:schemeClr val="tx2">
                              <a:lumMod val="50000"/>
                            </a:schemeClr>
                          </a:solidFill>
                          <a:latin typeface="Arial" pitchFamily="34" charset="0"/>
                          <a:ea typeface="+mn-ea"/>
                          <a:cs typeface="Arial" pitchFamily="34" charset="0"/>
                        </a:rPr>
                        <a:t>       90 test cases</a:t>
                      </a:r>
                      <a:r>
                        <a:rPr lang="en-US" sz="800" b="0" kern="1200" baseline="0" dirty="0" smtClean="0">
                          <a:solidFill>
                            <a:schemeClr val="tx2">
                              <a:lumMod val="50000"/>
                            </a:schemeClr>
                          </a:solidFill>
                          <a:latin typeface="Arial" pitchFamily="34" charset="0"/>
                          <a:ea typeface="+mn-ea"/>
                          <a:cs typeface="Arial" pitchFamily="34" charset="0"/>
                        </a:rPr>
                        <a:t> (</a:t>
                      </a:r>
                      <a:r>
                        <a:rPr lang="en-US" sz="800" b="0" kern="1200" dirty="0" smtClean="0">
                          <a:solidFill>
                            <a:schemeClr val="tx2">
                              <a:lumMod val="50000"/>
                            </a:schemeClr>
                          </a:solidFill>
                          <a:latin typeface="Arial" pitchFamily="34" charset="0"/>
                          <a:ea typeface="+mn-ea"/>
                          <a:cs typeface="Arial" pitchFamily="34" charset="0"/>
                        </a:rPr>
                        <a:t>%passed / %complete 22.22%</a:t>
                      </a:r>
                      <a:r>
                        <a:rPr lang="en-US" sz="800" b="0" kern="1200" baseline="0" dirty="0" smtClean="0">
                          <a:solidFill>
                            <a:schemeClr val="tx2">
                              <a:lumMod val="50000"/>
                            </a:schemeClr>
                          </a:solidFill>
                          <a:latin typeface="Arial" pitchFamily="34" charset="0"/>
                          <a:ea typeface="+mn-ea"/>
                          <a:cs typeface="Arial" pitchFamily="34" charset="0"/>
                        </a:rPr>
                        <a:t>)</a:t>
                      </a:r>
                      <a:endParaRPr lang="en-US" sz="800" b="0" kern="1200" dirty="0" smtClean="0">
                        <a:solidFill>
                          <a:schemeClr val="tx2">
                            <a:lumMod val="50000"/>
                          </a:schemeClr>
                        </a:solidFill>
                        <a:latin typeface="Arial" pitchFamily="34" charset="0"/>
                        <a:ea typeface="+mn-ea"/>
                        <a:cs typeface="Arial" pitchFamily="34" charset="0"/>
                      </a:endParaRP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Deployment 10/14</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rgbClr val="002060"/>
                          </a:solidFill>
                          <a:effectLst/>
                          <a:latin typeface="Arial" pitchFamily="34" charset="0"/>
                          <a:cs typeface="Arial" pitchFamily="34" charset="0"/>
                        </a:rPr>
                        <a:t>Launch/Utilization 10/14 (Controlled Introduction)</a:t>
                      </a:r>
                    </a:p>
                  </a:txBody>
                  <a:tcPr marT="38100" marB="381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6" name="Slide Number Placeholder 5"/>
          <p:cNvSpPr>
            <a:spLocks noGrp="1"/>
          </p:cNvSpPr>
          <p:nvPr>
            <p:ph type="sldNum" sz="quarter" idx="11"/>
          </p:nvPr>
        </p:nvSpPr>
        <p:spPr/>
        <p:txBody>
          <a:bodyPr/>
          <a:lstStyle/>
          <a:p>
            <a:fld id="{1DEFE11F-158B-594E-8BEE-CC26B87FEB38}" type="slidenum">
              <a:rPr lang="en-US" smtClean="0"/>
              <a:pPr/>
              <a:t>9</a:t>
            </a:fld>
            <a:endParaRPr lang="en-US" dirty="0"/>
          </a:p>
        </p:txBody>
      </p:sp>
    </p:spTree>
  </p:cSld>
  <p:clrMapOvr>
    <a:masterClrMapping/>
  </p:clrMapOvr>
</p:sld>
</file>

<file path=ppt/theme/theme1.xml><?xml version="1.0" encoding="utf-8"?>
<a:theme xmlns:a="http://schemas.openxmlformats.org/drawingml/2006/main" name="att_intrnl_cnsmr_exp_2_wide">
  <a:themeElements>
    <a:clrScheme name="AT&amp;T Color Palette">
      <a:dk1>
        <a:srgbClr val="FF7200"/>
      </a:dk1>
      <a:lt1>
        <a:srgbClr val="FFFFFF"/>
      </a:lt1>
      <a:dk2>
        <a:srgbClr val="067AB4"/>
      </a:dk2>
      <a:lt2>
        <a:srgbClr val="FFFFFF"/>
      </a:lt2>
      <a:accent1>
        <a:srgbClr val="808080"/>
      </a:accent1>
      <a:accent2>
        <a:srgbClr val="C4D82D"/>
      </a:accent2>
      <a:accent3>
        <a:srgbClr val="6EBB1F"/>
      </a:accent3>
      <a:accent4>
        <a:srgbClr val="7CC6FF"/>
      </a:accent4>
      <a:accent5>
        <a:srgbClr val="FCB314"/>
      </a:accent5>
      <a:accent6>
        <a:srgbClr val="B30A3C"/>
      </a:accent6>
      <a:hlink>
        <a:srgbClr val="0C2577"/>
      </a:hlink>
      <a:folHlink>
        <a:srgbClr val="81017E"/>
      </a:folHlink>
    </a:clrScheme>
    <a:fontScheme name="att_opt2_orng_07310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rgbClr val="CCCCCC"/>
            </a:solidFill>
            <a:effectLst/>
            <a:latin typeface="Verdana" pitchFamily="-111" charset="0"/>
            <a:ea typeface="Arial" pitchFamily="-111" charset="-52"/>
            <a:cs typeface="Arial" pitchFamily="-111" charset="-52"/>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rgbClr val="CCCCCC"/>
            </a:solidFill>
            <a:effectLst/>
            <a:latin typeface="Verdana" pitchFamily="-111" charset="0"/>
            <a:ea typeface="Arial" pitchFamily="-111" charset="-52"/>
            <a:cs typeface="Arial" pitchFamily="-111" charset="-52"/>
          </a:defRPr>
        </a:defPPr>
      </a:lstStyle>
    </a:lnDef>
  </a:objectDefaults>
  <a:extraClrSchemeLst>
    <a:extraClrScheme>
      <a:clrScheme name="att_opt2_orng_073107 1">
        <a:dk1>
          <a:srgbClr val="4D4D4D"/>
        </a:dk1>
        <a:lt1>
          <a:srgbClr val="FFFFFF"/>
        </a:lt1>
        <a:dk2>
          <a:srgbClr val="000000"/>
        </a:dk2>
        <a:lt2>
          <a:srgbClr val="CCCCCC"/>
        </a:lt2>
        <a:accent1>
          <a:srgbClr val="067AB4"/>
        </a:accent1>
        <a:accent2>
          <a:srgbClr val="FF7200"/>
        </a:accent2>
        <a:accent3>
          <a:srgbClr val="FFFFFF"/>
        </a:accent3>
        <a:accent4>
          <a:srgbClr val="404040"/>
        </a:accent4>
        <a:accent5>
          <a:srgbClr val="AABED6"/>
        </a:accent5>
        <a:accent6>
          <a:srgbClr val="E76700"/>
        </a:accent6>
        <a:hlink>
          <a:srgbClr val="6EBB1F"/>
        </a:hlink>
        <a:folHlink>
          <a:srgbClr val="0C25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escription0 xmlns="fc8d9dc2-eaea-4bdd-85aa-79d10296b2d4">Rethink Possible Template #1</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D350E5EB61644086944543830D6B13" ma:contentTypeVersion="1" ma:contentTypeDescription="Create a new document." ma:contentTypeScope="" ma:versionID="0b196b86899dc442849dccc7948f2e0d">
  <xsd:schema xmlns:xsd="http://www.w3.org/2001/XMLSchema" xmlns:p="http://schemas.microsoft.com/office/2006/metadata/properties" xmlns:ns1="fc8d9dc2-eaea-4bdd-85aa-79d10296b2d4" targetNamespace="http://schemas.microsoft.com/office/2006/metadata/properties" ma:root="true" ma:fieldsID="193b5ddc19255c75df1fb6647283fdf9" ns1:_="">
    <xsd:import namespace="fc8d9dc2-eaea-4bdd-85aa-79d10296b2d4"/>
    <xsd:element name="properties">
      <xsd:complexType>
        <xsd:sequence>
          <xsd:element name="documentManagement">
            <xsd:complexType>
              <xsd:all>
                <xsd:element ref="ns1:Description0" minOccurs="0"/>
              </xsd:all>
            </xsd:complexType>
          </xsd:element>
        </xsd:sequence>
      </xsd:complexType>
    </xsd:element>
  </xsd:schema>
  <xsd:schema xmlns:xsd="http://www.w3.org/2001/XMLSchema" xmlns:dms="http://schemas.microsoft.com/office/2006/documentManagement/types" targetNamespace="fc8d9dc2-eaea-4bdd-85aa-79d10296b2d4" elementFormDefault="qualified">
    <xsd:import namespace="http://schemas.microsoft.com/office/2006/documentManagement/types"/>
    <xsd:element name="Description0" ma:index="0" nillable="true" ma:displayName="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24B1BD3-EF0F-49A9-B4ED-A527E6E54D08}">
  <ds:schemaRefs>
    <ds:schemaRef ds:uri="http://schemas.microsoft.com/office/2006/metadata/properties"/>
    <ds:schemaRef ds:uri="fc8d9dc2-eaea-4bdd-85aa-79d10296b2d4"/>
  </ds:schemaRefs>
</ds:datastoreItem>
</file>

<file path=customXml/itemProps2.xml><?xml version="1.0" encoding="utf-8"?>
<ds:datastoreItem xmlns:ds="http://schemas.openxmlformats.org/officeDocument/2006/customXml" ds:itemID="{B2A9A2D3-3207-4D15-9857-C602DF3711B5}">
  <ds:schemaRefs>
    <ds:schemaRef ds:uri="http://schemas.microsoft.com/sharepoint/v3/contenttype/forms"/>
  </ds:schemaRefs>
</ds:datastoreItem>
</file>

<file path=customXml/itemProps3.xml><?xml version="1.0" encoding="utf-8"?>
<ds:datastoreItem xmlns:ds="http://schemas.openxmlformats.org/officeDocument/2006/customXml" ds:itemID="{A230E852-7EDC-4CBF-8233-494102C88A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d9dc2-eaea-4bdd-85aa-79d10296b2d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55991</TotalTime>
  <Words>4226</Words>
  <Application>Microsoft Macintosh PowerPoint</Application>
  <PresentationFormat>On-screen Show (16:10)</PresentationFormat>
  <Paragraphs>613</Paragraphs>
  <Slides>16</Slides>
  <Notes>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att_intrnl_cnsmr_exp_2_wide</vt:lpstr>
      <vt:lpstr>Acrobat Document</vt:lpstr>
      <vt:lpstr>LTE Projects</vt:lpstr>
      <vt:lpstr>LTE Summary</vt:lpstr>
      <vt:lpstr>LTE Status</vt:lpstr>
      <vt:lpstr>LTE Status</vt:lpstr>
      <vt:lpstr>LTE Status</vt:lpstr>
      <vt:lpstr>LTE Status</vt:lpstr>
      <vt:lpstr>LTE Status</vt:lpstr>
      <vt:lpstr>Completed Projects</vt:lpstr>
      <vt:lpstr>Completed Projects</vt:lpstr>
      <vt:lpstr>VPMO Status</vt:lpstr>
      <vt:lpstr>Slide 11</vt:lpstr>
      <vt:lpstr>Slide 12</vt:lpstr>
      <vt:lpstr>Slide 13</vt:lpstr>
      <vt:lpstr>201996 and 201997a flow</vt:lpstr>
      <vt:lpstr>Environment for IT &amp; CTO Test Teams</vt:lpstr>
      <vt:lpstr>BM QA Environment Setup</vt:lpstr>
    </vt:vector>
  </TitlesOfParts>
  <Company>A Guys Creations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ME FIRST – THEN DELETE THE SLIDE</dc:title>
  <dc:creator>Andrew Johnson</dc:creator>
  <cp:lastModifiedBy>Mark Chubb</cp:lastModifiedBy>
  <cp:revision>1297</cp:revision>
  <cp:lastPrinted>2010-04-12T16:13:13Z</cp:lastPrinted>
  <dcterms:created xsi:type="dcterms:W3CDTF">2011-06-27T09:07:50Z</dcterms:created>
  <dcterms:modified xsi:type="dcterms:W3CDTF">2011-06-27T09:09:03Z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0x01010081D350E5EB61644086944543830D6B13</vt:lpwstr>
  </property>
</Properties>
</file>